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
  </p:notesMasterIdLst>
  <p:sldIdLst>
    <p:sldId id="256" r:id="rId2"/>
    <p:sldId id="258" r:id="rId3"/>
    <p:sldId id="257" r:id="rId4"/>
  </p:sldIdLst>
  <p:sldSz cx="36576000" cy="27432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14"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CA7E644C-1A13-47E7-A5E0-ED4DFEB5AC47}">
          <p14:sldIdLst/>
        </p14:section>
        <p14:section name="Untitled Section" id="{B4F6EEF5-6FD4-4070-B309-C8F4F749E294}">
          <p14:sldIdLst>
            <p14:sldId id="256"/>
            <p14:sldId id="258"/>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th" initials="S" lastIdx="2" clrIdx="0">
    <p:extLst>
      <p:ext uri="{19B8F6BF-5375-455C-9EA6-DF929625EA0E}">
        <p15:presenceInfo xmlns:p15="http://schemas.microsoft.com/office/powerpoint/2012/main" userId="Se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C6"/>
    <a:srgbClr val="FF9900"/>
    <a:srgbClr val="F89708"/>
    <a:srgbClr val="0000FF"/>
    <a:srgbClr val="FF00FF"/>
    <a:srgbClr val="00FF00"/>
    <a:srgbClr val="FE4242"/>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2073" autoAdjust="0"/>
  </p:normalViewPr>
  <p:slideViewPr>
    <p:cSldViewPr snapToGrid="0">
      <p:cViewPr varScale="1">
        <p:scale>
          <a:sx n="41" d="100"/>
          <a:sy n="41" d="100"/>
        </p:scale>
        <p:origin x="1632" y="138"/>
      </p:cViewPr>
      <p:guideLst/>
    </p:cSldViewPr>
  </p:slideViewPr>
  <p:notesTextViewPr>
    <p:cViewPr>
      <p:scale>
        <a:sx n="3" d="2"/>
        <a:sy n="3" d="2"/>
      </p:scale>
      <p:origin x="0" y="0"/>
    </p:cViewPr>
  </p:notesTextViewPr>
  <p:sorterViewPr>
    <p:cViewPr>
      <p:scale>
        <a:sx n="100" d="100"/>
        <a:sy n="100" d="100"/>
      </p:scale>
      <p:origin x="0" y="-2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727198" rtl="0" eaLnBrk="1" latinLnBrk="0" hangingPunct="1">
      <a:defRPr sz="955" kern="1200">
        <a:solidFill>
          <a:schemeClr val="tx1"/>
        </a:solidFill>
        <a:latin typeface="+mn-lt"/>
        <a:ea typeface="+mn-ea"/>
        <a:cs typeface="+mn-cs"/>
      </a:defRPr>
    </a:lvl1pPr>
    <a:lvl2pPr marL="363599" algn="l" defTabSz="727198" rtl="0" eaLnBrk="1" latinLnBrk="0" hangingPunct="1">
      <a:defRPr sz="955" kern="1200">
        <a:solidFill>
          <a:schemeClr val="tx1"/>
        </a:solidFill>
        <a:latin typeface="+mn-lt"/>
        <a:ea typeface="+mn-ea"/>
        <a:cs typeface="+mn-cs"/>
      </a:defRPr>
    </a:lvl2pPr>
    <a:lvl3pPr marL="727198" algn="l" defTabSz="727198" rtl="0" eaLnBrk="1" latinLnBrk="0" hangingPunct="1">
      <a:defRPr sz="955" kern="1200">
        <a:solidFill>
          <a:schemeClr val="tx1"/>
        </a:solidFill>
        <a:latin typeface="+mn-lt"/>
        <a:ea typeface="+mn-ea"/>
        <a:cs typeface="+mn-cs"/>
      </a:defRPr>
    </a:lvl3pPr>
    <a:lvl4pPr marL="1090795" algn="l" defTabSz="727198" rtl="0" eaLnBrk="1" latinLnBrk="0" hangingPunct="1">
      <a:defRPr sz="955" kern="1200">
        <a:solidFill>
          <a:schemeClr val="tx1"/>
        </a:solidFill>
        <a:latin typeface="+mn-lt"/>
        <a:ea typeface="+mn-ea"/>
        <a:cs typeface="+mn-cs"/>
      </a:defRPr>
    </a:lvl4pPr>
    <a:lvl5pPr marL="1454394" algn="l" defTabSz="727198" rtl="0" eaLnBrk="1" latinLnBrk="0" hangingPunct="1">
      <a:defRPr sz="955" kern="1200">
        <a:solidFill>
          <a:schemeClr val="tx1"/>
        </a:solidFill>
        <a:latin typeface="+mn-lt"/>
        <a:ea typeface="+mn-ea"/>
        <a:cs typeface="+mn-cs"/>
      </a:defRPr>
    </a:lvl5pPr>
    <a:lvl6pPr marL="1817993" algn="l" defTabSz="727198" rtl="0" eaLnBrk="1" latinLnBrk="0" hangingPunct="1">
      <a:defRPr sz="955" kern="1200">
        <a:solidFill>
          <a:schemeClr val="tx1"/>
        </a:solidFill>
        <a:latin typeface="+mn-lt"/>
        <a:ea typeface="+mn-ea"/>
        <a:cs typeface="+mn-cs"/>
      </a:defRPr>
    </a:lvl6pPr>
    <a:lvl7pPr marL="2181592" algn="l" defTabSz="727198" rtl="0" eaLnBrk="1" latinLnBrk="0" hangingPunct="1">
      <a:defRPr sz="955" kern="1200">
        <a:solidFill>
          <a:schemeClr val="tx1"/>
        </a:solidFill>
        <a:latin typeface="+mn-lt"/>
        <a:ea typeface="+mn-ea"/>
        <a:cs typeface="+mn-cs"/>
      </a:defRPr>
    </a:lvl7pPr>
    <a:lvl8pPr marL="2545192" algn="l" defTabSz="727198" rtl="0" eaLnBrk="1" latinLnBrk="0" hangingPunct="1">
      <a:defRPr sz="955" kern="1200">
        <a:solidFill>
          <a:schemeClr val="tx1"/>
        </a:solidFill>
        <a:latin typeface="+mn-lt"/>
        <a:ea typeface="+mn-ea"/>
        <a:cs typeface="+mn-cs"/>
      </a:defRPr>
    </a:lvl8pPr>
    <a:lvl9pPr marL="2908789" algn="l" defTabSz="727198" rtl="0" eaLnBrk="1" latinLnBrk="0" hangingPunct="1">
      <a:defRPr sz="9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914400" y="3257550"/>
            <a:ext cx="7315200" cy="3086100"/>
          </a:xfrm>
          <a:prstGeom prst="rect">
            <a:avLst/>
          </a:prstGeom>
        </p:spPr>
        <p:txBody>
          <a:bodyPr lIns="91425" tIns="91425" rIns="91425" bIns="91425" anchor="t" anchorCtr="0">
            <a:noAutofit/>
          </a:bodyPr>
          <a:lstStyle/>
          <a:p>
            <a:pPr lvl="0">
              <a:spcBef>
                <a:spcPts val="0"/>
              </a:spcBef>
              <a:buNone/>
            </a:pPr>
            <a:r>
              <a:rPr lang="en" dirty="0"/>
              <a:t>Dr. Modo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246835" y="3971068"/>
            <a:ext cx="34082454" cy="10947273"/>
          </a:xfrm>
          <a:prstGeom prst="rect">
            <a:avLst/>
          </a:prstGeom>
        </p:spPr>
        <p:txBody>
          <a:bodyPr lIns="452375" tIns="452375" rIns="452375" bIns="452375" anchor="b" anchorCtr="0"/>
          <a:lstStyle>
            <a:lvl1pPr lvl="0" algn="ctr" rtl="0">
              <a:spcBef>
                <a:spcPts val="0"/>
              </a:spcBef>
              <a:buSzPct val="100000"/>
              <a:defRPr sz="17523"/>
            </a:lvl1pPr>
            <a:lvl2pPr lvl="1" algn="ctr" rtl="0">
              <a:spcBef>
                <a:spcPts val="0"/>
              </a:spcBef>
              <a:buSzPct val="100000"/>
              <a:defRPr sz="17523"/>
            </a:lvl2pPr>
            <a:lvl3pPr lvl="2" algn="ctr" rtl="0">
              <a:spcBef>
                <a:spcPts val="0"/>
              </a:spcBef>
              <a:buSzPct val="100000"/>
              <a:defRPr sz="17523"/>
            </a:lvl3pPr>
            <a:lvl4pPr lvl="3" algn="ctr" rtl="0">
              <a:spcBef>
                <a:spcPts val="0"/>
              </a:spcBef>
              <a:buSzPct val="100000"/>
              <a:defRPr sz="17523"/>
            </a:lvl4pPr>
            <a:lvl5pPr lvl="4" algn="ctr" rtl="0">
              <a:spcBef>
                <a:spcPts val="0"/>
              </a:spcBef>
              <a:buSzPct val="100000"/>
              <a:defRPr sz="17523"/>
            </a:lvl5pPr>
            <a:lvl6pPr lvl="5" algn="ctr" rtl="0">
              <a:spcBef>
                <a:spcPts val="0"/>
              </a:spcBef>
              <a:buSzPct val="100000"/>
              <a:defRPr sz="17523"/>
            </a:lvl6pPr>
            <a:lvl7pPr lvl="6" algn="ctr" rtl="0">
              <a:spcBef>
                <a:spcPts val="0"/>
              </a:spcBef>
              <a:buSzPct val="100000"/>
              <a:defRPr sz="17523"/>
            </a:lvl7pPr>
            <a:lvl8pPr lvl="7" algn="ctr" rtl="0">
              <a:spcBef>
                <a:spcPts val="0"/>
              </a:spcBef>
              <a:buSzPct val="100000"/>
              <a:defRPr sz="17523"/>
            </a:lvl8pPr>
            <a:lvl9pPr lvl="8" algn="ctr" rtl="0">
              <a:spcBef>
                <a:spcPts val="0"/>
              </a:spcBef>
              <a:buSzPct val="100000"/>
              <a:defRPr sz="17523"/>
            </a:lvl9pPr>
          </a:lstStyle>
          <a:p>
            <a:endParaRPr/>
          </a:p>
        </p:txBody>
      </p:sp>
      <p:sp>
        <p:nvSpPr>
          <p:cNvPr id="11" name="Shape 11"/>
          <p:cNvSpPr txBox="1">
            <a:spLocks noGrp="1"/>
          </p:cNvSpPr>
          <p:nvPr>
            <p:ph type="subTitle" idx="1"/>
          </p:nvPr>
        </p:nvSpPr>
        <p:spPr>
          <a:xfrm>
            <a:off x="1246801" y="15115332"/>
            <a:ext cx="34082454" cy="4227137"/>
          </a:xfrm>
          <a:prstGeom prst="rect">
            <a:avLst/>
          </a:prstGeom>
        </p:spPr>
        <p:txBody>
          <a:bodyPr lIns="452375" tIns="452375" rIns="452375" bIns="452375" anchor="t" anchorCtr="0"/>
          <a:lstStyle>
            <a:lvl1pPr lvl="0" algn="ctr" rtl="0">
              <a:lnSpc>
                <a:spcPct val="100000"/>
              </a:lnSpc>
              <a:spcBef>
                <a:spcPts val="0"/>
              </a:spcBef>
              <a:spcAft>
                <a:spcPts val="0"/>
              </a:spcAft>
              <a:buSzPct val="100000"/>
              <a:buNone/>
              <a:defRPr sz="9477"/>
            </a:lvl1pPr>
            <a:lvl2pPr lvl="1" algn="ctr" rtl="0">
              <a:lnSpc>
                <a:spcPct val="100000"/>
              </a:lnSpc>
              <a:spcBef>
                <a:spcPts val="0"/>
              </a:spcBef>
              <a:spcAft>
                <a:spcPts val="0"/>
              </a:spcAft>
              <a:buSzPct val="100000"/>
              <a:buNone/>
              <a:defRPr sz="9477"/>
            </a:lvl2pPr>
            <a:lvl3pPr lvl="2" algn="ctr" rtl="0">
              <a:lnSpc>
                <a:spcPct val="100000"/>
              </a:lnSpc>
              <a:spcBef>
                <a:spcPts val="0"/>
              </a:spcBef>
              <a:spcAft>
                <a:spcPts val="0"/>
              </a:spcAft>
              <a:buSzPct val="100000"/>
              <a:buNone/>
              <a:defRPr sz="9477"/>
            </a:lvl3pPr>
            <a:lvl4pPr lvl="3" algn="ctr" rtl="0">
              <a:lnSpc>
                <a:spcPct val="100000"/>
              </a:lnSpc>
              <a:spcBef>
                <a:spcPts val="0"/>
              </a:spcBef>
              <a:spcAft>
                <a:spcPts val="0"/>
              </a:spcAft>
              <a:buSzPct val="100000"/>
              <a:buNone/>
              <a:defRPr sz="9477"/>
            </a:lvl4pPr>
            <a:lvl5pPr lvl="4" algn="ctr" rtl="0">
              <a:lnSpc>
                <a:spcPct val="100000"/>
              </a:lnSpc>
              <a:spcBef>
                <a:spcPts val="0"/>
              </a:spcBef>
              <a:spcAft>
                <a:spcPts val="0"/>
              </a:spcAft>
              <a:buSzPct val="100000"/>
              <a:buNone/>
              <a:defRPr sz="9477"/>
            </a:lvl5pPr>
            <a:lvl6pPr lvl="5" algn="ctr" rtl="0">
              <a:lnSpc>
                <a:spcPct val="100000"/>
              </a:lnSpc>
              <a:spcBef>
                <a:spcPts val="0"/>
              </a:spcBef>
              <a:spcAft>
                <a:spcPts val="0"/>
              </a:spcAft>
              <a:buSzPct val="100000"/>
              <a:buNone/>
              <a:defRPr sz="9477"/>
            </a:lvl6pPr>
            <a:lvl7pPr lvl="6" algn="ctr" rtl="0">
              <a:lnSpc>
                <a:spcPct val="100000"/>
              </a:lnSpc>
              <a:spcBef>
                <a:spcPts val="0"/>
              </a:spcBef>
              <a:spcAft>
                <a:spcPts val="0"/>
              </a:spcAft>
              <a:buSzPct val="100000"/>
              <a:buNone/>
              <a:defRPr sz="9477"/>
            </a:lvl7pPr>
            <a:lvl8pPr lvl="7" algn="ctr" rtl="0">
              <a:lnSpc>
                <a:spcPct val="100000"/>
              </a:lnSpc>
              <a:spcBef>
                <a:spcPts val="0"/>
              </a:spcBef>
              <a:spcAft>
                <a:spcPts val="0"/>
              </a:spcAft>
              <a:buSzPct val="100000"/>
              <a:buNone/>
              <a:defRPr sz="9477"/>
            </a:lvl8pPr>
            <a:lvl9pPr lvl="8" algn="ctr" rtl="0">
              <a:lnSpc>
                <a:spcPct val="100000"/>
              </a:lnSpc>
              <a:spcBef>
                <a:spcPts val="0"/>
              </a:spcBef>
              <a:spcAft>
                <a:spcPts val="0"/>
              </a:spcAft>
              <a:buSzPct val="100000"/>
              <a:buNone/>
              <a:defRPr sz="9477"/>
            </a:lvl9pPr>
          </a:lstStyle>
          <a:p>
            <a:endParaRPr/>
          </a:p>
        </p:txBody>
      </p:sp>
      <p:sp>
        <p:nvSpPr>
          <p:cNvPr id="12" name="Shape 12"/>
          <p:cNvSpPr txBox="1">
            <a:spLocks noGrp="1"/>
          </p:cNvSpPr>
          <p:nvPr>
            <p:ph type="sldNum" idx="12"/>
          </p:nvPr>
        </p:nvSpPr>
        <p:spPr>
          <a:xfrm>
            <a:off x="33889831" y="24870490"/>
            <a:ext cx="2194910" cy="2099046"/>
          </a:xfrm>
          <a:prstGeom prst="rect">
            <a:avLst/>
          </a:prstGeom>
        </p:spPr>
        <p:txBody>
          <a:bodyPr lIns="452375" tIns="452375" rIns="452375" bIns="452375" anchor="ctr" anchorCtr="0">
            <a:noAutofit/>
          </a:body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246801" y="2373467"/>
            <a:ext cx="34082454" cy="3054478"/>
          </a:xfrm>
          <a:prstGeom prst="rect">
            <a:avLst/>
          </a:prstGeom>
          <a:noFill/>
          <a:ln>
            <a:noFill/>
          </a:ln>
        </p:spPr>
        <p:txBody>
          <a:bodyPr lIns="452375" tIns="452375" rIns="452375" bIns="452375" anchor="t" anchorCtr="0"/>
          <a:lstStyle>
            <a:lvl1pPr lvl="0" rtl="0">
              <a:spcBef>
                <a:spcPts val="0"/>
              </a:spcBef>
              <a:buClr>
                <a:schemeClr val="dk1"/>
              </a:buClr>
              <a:buSzPct val="100000"/>
              <a:buNone/>
              <a:defRPr sz="13900">
                <a:solidFill>
                  <a:schemeClr val="dk1"/>
                </a:solidFill>
              </a:defRPr>
            </a:lvl1pPr>
            <a:lvl2pPr lvl="1" rtl="0">
              <a:spcBef>
                <a:spcPts val="0"/>
              </a:spcBef>
              <a:buClr>
                <a:schemeClr val="dk1"/>
              </a:buClr>
              <a:buSzPct val="100000"/>
              <a:buNone/>
              <a:defRPr sz="13900">
                <a:solidFill>
                  <a:schemeClr val="dk1"/>
                </a:solidFill>
              </a:defRPr>
            </a:lvl2pPr>
            <a:lvl3pPr lvl="2" rtl="0">
              <a:spcBef>
                <a:spcPts val="0"/>
              </a:spcBef>
              <a:buClr>
                <a:schemeClr val="dk1"/>
              </a:buClr>
              <a:buSzPct val="100000"/>
              <a:buNone/>
              <a:defRPr sz="13900">
                <a:solidFill>
                  <a:schemeClr val="dk1"/>
                </a:solidFill>
              </a:defRPr>
            </a:lvl3pPr>
            <a:lvl4pPr lvl="3" rtl="0">
              <a:spcBef>
                <a:spcPts val="0"/>
              </a:spcBef>
              <a:buClr>
                <a:schemeClr val="dk1"/>
              </a:buClr>
              <a:buSzPct val="100000"/>
              <a:buNone/>
              <a:defRPr sz="13900">
                <a:solidFill>
                  <a:schemeClr val="dk1"/>
                </a:solidFill>
              </a:defRPr>
            </a:lvl4pPr>
            <a:lvl5pPr lvl="4" rtl="0">
              <a:spcBef>
                <a:spcPts val="0"/>
              </a:spcBef>
              <a:buClr>
                <a:schemeClr val="dk1"/>
              </a:buClr>
              <a:buSzPct val="100000"/>
              <a:buNone/>
              <a:defRPr sz="13900">
                <a:solidFill>
                  <a:schemeClr val="dk1"/>
                </a:solidFill>
              </a:defRPr>
            </a:lvl5pPr>
            <a:lvl6pPr lvl="5" rtl="0">
              <a:spcBef>
                <a:spcPts val="0"/>
              </a:spcBef>
              <a:buClr>
                <a:schemeClr val="dk1"/>
              </a:buClr>
              <a:buSzPct val="100000"/>
              <a:buNone/>
              <a:defRPr sz="13900">
                <a:solidFill>
                  <a:schemeClr val="dk1"/>
                </a:solidFill>
              </a:defRPr>
            </a:lvl6pPr>
            <a:lvl7pPr lvl="6" rtl="0">
              <a:spcBef>
                <a:spcPts val="0"/>
              </a:spcBef>
              <a:buClr>
                <a:schemeClr val="dk1"/>
              </a:buClr>
              <a:buSzPct val="100000"/>
              <a:buNone/>
              <a:defRPr sz="13900">
                <a:solidFill>
                  <a:schemeClr val="dk1"/>
                </a:solidFill>
              </a:defRPr>
            </a:lvl7pPr>
            <a:lvl8pPr lvl="7" rtl="0">
              <a:spcBef>
                <a:spcPts val="0"/>
              </a:spcBef>
              <a:buClr>
                <a:schemeClr val="dk1"/>
              </a:buClr>
              <a:buSzPct val="100000"/>
              <a:buNone/>
              <a:defRPr sz="13900">
                <a:solidFill>
                  <a:schemeClr val="dk1"/>
                </a:solidFill>
              </a:defRPr>
            </a:lvl8pPr>
            <a:lvl9pPr lvl="8" rtl="0">
              <a:spcBef>
                <a:spcPts val="0"/>
              </a:spcBef>
              <a:buClr>
                <a:schemeClr val="dk1"/>
              </a:buClr>
              <a:buSzPct val="100000"/>
              <a:buNone/>
              <a:defRPr sz="13900">
                <a:solidFill>
                  <a:schemeClr val="dk1"/>
                </a:solidFill>
              </a:defRPr>
            </a:lvl9pPr>
          </a:lstStyle>
          <a:p>
            <a:endParaRPr/>
          </a:p>
        </p:txBody>
      </p:sp>
      <p:sp>
        <p:nvSpPr>
          <p:cNvPr id="7" name="Shape 7"/>
          <p:cNvSpPr txBox="1">
            <a:spLocks noGrp="1"/>
          </p:cNvSpPr>
          <p:nvPr>
            <p:ph type="body" idx="1"/>
          </p:nvPr>
        </p:nvSpPr>
        <p:spPr>
          <a:xfrm>
            <a:off x="1246801" y="6146535"/>
            <a:ext cx="34082454" cy="18220704"/>
          </a:xfrm>
          <a:prstGeom prst="rect">
            <a:avLst/>
          </a:prstGeom>
          <a:noFill/>
          <a:ln>
            <a:noFill/>
          </a:ln>
        </p:spPr>
        <p:txBody>
          <a:bodyPr lIns="452375" tIns="452375" rIns="452375" bIns="452375" anchor="t" anchorCtr="0"/>
          <a:lstStyle>
            <a:lvl1pPr lvl="0" rtl="0">
              <a:lnSpc>
                <a:spcPct val="115000"/>
              </a:lnSpc>
              <a:spcBef>
                <a:spcPts val="0"/>
              </a:spcBef>
              <a:spcAft>
                <a:spcPts val="7900"/>
              </a:spcAft>
              <a:buClr>
                <a:schemeClr val="dk2"/>
              </a:buClr>
              <a:buSzPct val="100000"/>
              <a:defRPr sz="8900">
                <a:solidFill>
                  <a:schemeClr val="dk2"/>
                </a:solidFill>
              </a:defRPr>
            </a:lvl1pPr>
            <a:lvl2pPr lvl="1" rtl="0">
              <a:lnSpc>
                <a:spcPct val="115000"/>
              </a:lnSpc>
              <a:spcBef>
                <a:spcPts val="0"/>
              </a:spcBef>
              <a:spcAft>
                <a:spcPts val="7900"/>
              </a:spcAft>
              <a:buClr>
                <a:schemeClr val="dk2"/>
              </a:buClr>
              <a:buSzPct val="100000"/>
              <a:defRPr sz="6900">
                <a:solidFill>
                  <a:schemeClr val="dk2"/>
                </a:solidFill>
              </a:defRPr>
            </a:lvl2pPr>
            <a:lvl3pPr lvl="2" rtl="0">
              <a:lnSpc>
                <a:spcPct val="115000"/>
              </a:lnSpc>
              <a:spcBef>
                <a:spcPts val="0"/>
              </a:spcBef>
              <a:spcAft>
                <a:spcPts val="7900"/>
              </a:spcAft>
              <a:buClr>
                <a:schemeClr val="dk2"/>
              </a:buClr>
              <a:buSzPct val="100000"/>
              <a:defRPr sz="6900">
                <a:solidFill>
                  <a:schemeClr val="dk2"/>
                </a:solidFill>
              </a:defRPr>
            </a:lvl3pPr>
            <a:lvl4pPr lvl="3" rtl="0">
              <a:lnSpc>
                <a:spcPct val="115000"/>
              </a:lnSpc>
              <a:spcBef>
                <a:spcPts val="0"/>
              </a:spcBef>
              <a:spcAft>
                <a:spcPts val="7900"/>
              </a:spcAft>
              <a:buClr>
                <a:schemeClr val="dk2"/>
              </a:buClr>
              <a:buSzPct val="100000"/>
              <a:defRPr sz="6900">
                <a:solidFill>
                  <a:schemeClr val="dk2"/>
                </a:solidFill>
              </a:defRPr>
            </a:lvl4pPr>
            <a:lvl5pPr lvl="4" rtl="0">
              <a:lnSpc>
                <a:spcPct val="115000"/>
              </a:lnSpc>
              <a:spcBef>
                <a:spcPts val="0"/>
              </a:spcBef>
              <a:spcAft>
                <a:spcPts val="7900"/>
              </a:spcAft>
              <a:buClr>
                <a:schemeClr val="dk2"/>
              </a:buClr>
              <a:buSzPct val="100000"/>
              <a:defRPr sz="6900">
                <a:solidFill>
                  <a:schemeClr val="dk2"/>
                </a:solidFill>
              </a:defRPr>
            </a:lvl5pPr>
            <a:lvl6pPr lvl="5" rtl="0">
              <a:lnSpc>
                <a:spcPct val="115000"/>
              </a:lnSpc>
              <a:spcBef>
                <a:spcPts val="0"/>
              </a:spcBef>
              <a:spcAft>
                <a:spcPts val="7900"/>
              </a:spcAft>
              <a:buClr>
                <a:schemeClr val="dk2"/>
              </a:buClr>
              <a:buSzPct val="100000"/>
              <a:defRPr sz="6900">
                <a:solidFill>
                  <a:schemeClr val="dk2"/>
                </a:solidFill>
              </a:defRPr>
            </a:lvl6pPr>
            <a:lvl7pPr lvl="6" rtl="0">
              <a:lnSpc>
                <a:spcPct val="115000"/>
              </a:lnSpc>
              <a:spcBef>
                <a:spcPts val="0"/>
              </a:spcBef>
              <a:spcAft>
                <a:spcPts val="7900"/>
              </a:spcAft>
              <a:buClr>
                <a:schemeClr val="dk2"/>
              </a:buClr>
              <a:buSzPct val="100000"/>
              <a:defRPr sz="6900">
                <a:solidFill>
                  <a:schemeClr val="dk2"/>
                </a:solidFill>
              </a:defRPr>
            </a:lvl7pPr>
            <a:lvl8pPr lvl="7" rtl="0">
              <a:lnSpc>
                <a:spcPct val="115000"/>
              </a:lnSpc>
              <a:spcBef>
                <a:spcPts val="0"/>
              </a:spcBef>
              <a:spcAft>
                <a:spcPts val="7900"/>
              </a:spcAft>
              <a:buClr>
                <a:schemeClr val="dk2"/>
              </a:buClr>
              <a:buSzPct val="100000"/>
              <a:defRPr sz="6900">
                <a:solidFill>
                  <a:schemeClr val="dk2"/>
                </a:solidFill>
              </a:defRPr>
            </a:lvl8pPr>
            <a:lvl9pPr lvl="8" rtl="0">
              <a:lnSpc>
                <a:spcPct val="115000"/>
              </a:lnSpc>
              <a:spcBef>
                <a:spcPts val="0"/>
              </a:spcBef>
              <a:spcAft>
                <a:spcPts val="7900"/>
              </a:spcAft>
              <a:buClr>
                <a:schemeClr val="dk2"/>
              </a:buClr>
              <a:buSzPct val="100000"/>
              <a:defRPr sz="6900">
                <a:solidFill>
                  <a:schemeClr val="dk2"/>
                </a:solidFill>
              </a:defRPr>
            </a:lvl9pPr>
          </a:lstStyle>
          <a:p>
            <a:endParaRPr/>
          </a:p>
        </p:txBody>
      </p:sp>
      <p:sp>
        <p:nvSpPr>
          <p:cNvPr id="8" name="Shape 8"/>
          <p:cNvSpPr txBox="1">
            <a:spLocks noGrp="1"/>
          </p:cNvSpPr>
          <p:nvPr>
            <p:ph type="sldNum" idx="12"/>
          </p:nvPr>
        </p:nvSpPr>
        <p:spPr>
          <a:xfrm>
            <a:off x="33889831" y="24870490"/>
            <a:ext cx="2194910" cy="2099046"/>
          </a:xfrm>
          <a:prstGeom prst="rect">
            <a:avLst/>
          </a:prstGeom>
          <a:noFill/>
          <a:ln>
            <a:noFill/>
          </a:ln>
        </p:spPr>
        <p:txBody>
          <a:bodyPr lIns="452375" tIns="452375" rIns="452375" bIns="452375" anchor="ctr" anchorCtr="0">
            <a:noAutofit/>
          </a:bodyPr>
          <a:lstStyle/>
          <a:p>
            <a:pPr algn="r"/>
            <a:fld id="{00000000-1234-1234-1234-123412341234}" type="slidenum">
              <a:rPr lang="en" sz="3341" smtClean="0">
                <a:solidFill>
                  <a:schemeClr val="dk2"/>
                </a:solidFill>
              </a:rPr>
              <a:pPr algn="r"/>
              <a:t>‹#›</a:t>
            </a:fld>
            <a:endParaRPr lang="en" sz="3341">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954"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221" name="Group 220">
            <a:extLst>
              <a:ext uri="{FF2B5EF4-FFF2-40B4-BE49-F238E27FC236}">
                <a16:creationId xmlns:a16="http://schemas.microsoft.com/office/drawing/2014/main" id="{56AC2F19-B632-40AD-9E5B-8A222F9EF7EF}"/>
              </a:ext>
            </a:extLst>
          </p:cNvPr>
          <p:cNvGrpSpPr/>
          <p:nvPr/>
        </p:nvGrpSpPr>
        <p:grpSpPr>
          <a:xfrm>
            <a:off x="25767834" y="4692980"/>
            <a:ext cx="10140474" cy="12940737"/>
            <a:chOff x="2395079" y="6207502"/>
            <a:chExt cx="9899845" cy="12940737"/>
          </a:xfrm>
        </p:grpSpPr>
        <p:grpSp>
          <p:nvGrpSpPr>
            <p:cNvPr id="222" name="Group 221">
              <a:extLst>
                <a:ext uri="{FF2B5EF4-FFF2-40B4-BE49-F238E27FC236}">
                  <a16:creationId xmlns:a16="http://schemas.microsoft.com/office/drawing/2014/main" id="{285AD67A-6715-4A5B-8DA2-8AF09C4EA27D}"/>
                </a:ext>
              </a:extLst>
            </p:cNvPr>
            <p:cNvGrpSpPr/>
            <p:nvPr/>
          </p:nvGrpSpPr>
          <p:grpSpPr>
            <a:xfrm>
              <a:off x="2395079" y="6207502"/>
              <a:ext cx="9899845" cy="12940737"/>
              <a:chOff x="2395079" y="6207502"/>
              <a:chExt cx="9899845" cy="12940737"/>
            </a:xfrm>
          </p:grpSpPr>
          <p:grpSp>
            <p:nvGrpSpPr>
              <p:cNvPr id="226" name="Group 225">
                <a:extLst>
                  <a:ext uri="{FF2B5EF4-FFF2-40B4-BE49-F238E27FC236}">
                    <a16:creationId xmlns:a16="http://schemas.microsoft.com/office/drawing/2014/main" id="{6C3580B4-46C3-4738-8672-63A6E04B8265}"/>
                  </a:ext>
                </a:extLst>
              </p:cNvPr>
              <p:cNvGrpSpPr/>
              <p:nvPr/>
            </p:nvGrpSpPr>
            <p:grpSpPr>
              <a:xfrm>
                <a:off x="2395079" y="6207502"/>
                <a:ext cx="9899845" cy="12940737"/>
                <a:chOff x="2395079" y="6207502"/>
                <a:chExt cx="9899845" cy="12940737"/>
              </a:xfrm>
            </p:grpSpPr>
            <p:sp>
              <p:nvSpPr>
                <p:cNvPr id="228" name="Shape 58">
                  <a:extLst>
                    <a:ext uri="{FF2B5EF4-FFF2-40B4-BE49-F238E27FC236}">
                      <a16:creationId xmlns:a16="http://schemas.microsoft.com/office/drawing/2014/main" id="{33D394BA-A091-4339-8B5E-864250A1F740}"/>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232" name="Shape 59">
                  <a:extLst>
                    <a:ext uri="{FF2B5EF4-FFF2-40B4-BE49-F238E27FC236}">
                      <a16:creationId xmlns:a16="http://schemas.microsoft.com/office/drawing/2014/main" id="{A9D65592-6350-46EA-AEFE-6E1E2BFD58AF}"/>
                    </a:ext>
                  </a:extLst>
                </p:cNvPr>
                <p:cNvSpPr txBox="1"/>
                <p:nvPr/>
              </p:nvSpPr>
              <p:spPr>
                <a:xfrm>
                  <a:off x="2395079" y="6207502"/>
                  <a:ext cx="9899845" cy="12940737"/>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227" name="TextBox 226">
                <a:extLst>
                  <a:ext uri="{FF2B5EF4-FFF2-40B4-BE49-F238E27FC236}">
                    <a16:creationId xmlns:a16="http://schemas.microsoft.com/office/drawing/2014/main" id="{B646FC08-A745-4959-A58E-C054067A871A}"/>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Realization &amp; Testing</a:t>
                </a:r>
              </a:p>
            </p:txBody>
          </p:sp>
        </p:grpSp>
        <p:sp>
          <p:nvSpPr>
            <p:cNvPr id="225" name="Shape 113">
              <a:extLst>
                <a:ext uri="{FF2B5EF4-FFF2-40B4-BE49-F238E27FC236}">
                  <a16:creationId xmlns:a16="http://schemas.microsoft.com/office/drawing/2014/main" id="{BB7EA81D-44C7-436C-B1A5-0E40F465317B}"/>
                </a:ext>
              </a:extLst>
            </p:cNvPr>
            <p:cNvSpPr txBox="1"/>
            <p:nvPr/>
          </p:nvSpPr>
          <p:spPr>
            <a:xfrm>
              <a:off x="2717663" y="7334592"/>
              <a:ext cx="9254676" cy="1633878"/>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After construction, the system was characterized in full via looped charge and discharge between PSEC’s microgrid and the 2011 Chevrolet Volt.</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grpSp>
        <p:nvGrpSpPr>
          <p:cNvPr id="191" name="Group 190">
            <a:extLst>
              <a:ext uri="{FF2B5EF4-FFF2-40B4-BE49-F238E27FC236}">
                <a16:creationId xmlns:a16="http://schemas.microsoft.com/office/drawing/2014/main" id="{B9CCD7F8-70F8-472C-88F6-0E596CFC17FB}"/>
              </a:ext>
            </a:extLst>
          </p:cNvPr>
          <p:cNvGrpSpPr/>
          <p:nvPr/>
        </p:nvGrpSpPr>
        <p:grpSpPr>
          <a:xfrm>
            <a:off x="11556310" y="18246736"/>
            <a:ext cx="13463378" cy="8646296"/>
            <a:chOff x="2395079" y="6207502"/>
            <a:chExt cx="9899845" cy="8646296"/>
          </a:xfrm>
        </p:grpSpPr>
        <p:grpSp>
          <p:nvGrpSpPr>
            <p:cNvPr id="192" name="Group 191">
              <a:extLst>
                <a:ext uri="{FF2B5EF4-FFF2-40B4-BE49-F238E27FC236}">
                  <a16:creationId xmlns:a16="http://schemas.microsoft.com/office/drawing/2014/main" id="{C7027AB0-463C-416A-BF64-F3B507717741}"/>
                </a:ext>
              </a:extLst>
            </p:cNvPr>
            <p:cNvGrpSpPr/>
            <p:nvPr/>
          </p:nvGrpSpPr>
          <p:grpSpPr>
            <a:xfrm>
              <a:off x="2395079" y="6207502"/>
              <a:ext cx="9899845" cy="8646296"/>
              <a:chOff x="2395079" y="6207502"/>
              <a:chExt cx="9899845" cy="8646296"/>
            </a:xfrm>
          </p:grpSpPr>
          <p:grpSp>
            <p:nvGrpSpPr>
              <p:cNvPr id="194" name="Group 193">
                <a:extLst>
                  <a:ext uri="{FF2B5EF4-FFF2-40B4-BE49-F238E27FC236}">
                    <a16:creationId xmlns:a16="http://schemas.microsoft.com/office/drawing/2014/main" id="{C014BA90-398F-45A1-BAC7-C2A29B67EDFB}"/>
                  </a:ext>
                </a:extLst>
              </p:cNvPr>
              <p:cNvGrpSpPr/>
              <p:nvPr/>
            </p:nvGrpSpPr>
            <p:grpSpPr>
              <a:xfrm>
                <a:off x="2395079" y="6207502"/>
                <a:ext cx="9899845" cy="8646296"/>
                <a:chOff x="2395079" y="6207502"/>
                <a:chExt cx="9899845" cy="8646296"/>
              </a:xfrm>
            </p:grpSpPr>
            <p:sp>
              <p:nvSpPr>
                <p:cNvPr id="196" name="Shape 58">
                  <a:extLst>
                    <a:ext uri="{FF2B5EF4-FFF2-40B4-BE49-F238E27FC236}">
                      <a16:creationId xmlns:a16="http://schemas.microsoft.com/office/drawing/2014/main" id="{18A8374F-52AB-45EF-B672-D9946C8384A7}"/>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197" name="Shape 59">
                  <a:extLst>
                    <a:ext uri="{FF2B5EF4-FFF2-40B4-BE49-F238E27FC236}">
                      <a16:creationId xmlns:a16="http://schemas.microsoft.com/office/drawing/2014/main" id="{B8A28AA9-524E-4CE4-B2E1-6BA1754206E0}"/>
                    </a:ext>
                  </a:extLst>
                </p:cNvPr>
                <p:cNvSpPr txBox="1"/>
                <p:nvPr/>
              </p:nvSpPr>
              <p:spPr>
                <a:xfrm>
                  <a:off x="2395079" y="6207502"/>
                  <a:ext cx="9899845" cy="8646296"/>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195" name="TextBox 194">
                <a:extLst>
                  <a:ext uri="{FF2B5EF4-FFF2-40B4-BE49-F238E27FC236}">
                    <a16:creationId xmlns:a16="http://schemas.microsoft.com/office/drawing/2014/main" id="{A2944F43-EF36-46E7-B425-3F0EF534465C}"/>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Operator Interface</a:t>
                </a:r>
              </a:p>
            </p:txBody>
          </p:sp>
        </p:grpSp>
        <p:sp>
          <p:nvSpPr>
            <p:cNvPr id="193" name="Shape 113">
              <a:extLst>
                <a:ext uri="{FF2B5EF4-FFF2-40B4-BE49-F238E27FC236}">
                  <a16:creationId xmlns:a16="http://schemas.microsoft.com/office/drawing/2014/main" id="{7C99B3CA-1306-4679-A312-9D40690DB071}"/>
                </a:ext>
              </a:extLst>
            </p:cNvPr>
            <p:cNvSpPr txBox="1"/>
            <p:nvPr/>
          </p:nvSpPr>
          <p:spPr>
            <a:xfrm>
              <a:off x="2717663" y="12856155"/>
              <a:ext cx="9254676" cy="1717099"/>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The user interface was developed in Eaton’s Visual Designer software in order to provide a convenient way to control the system and analyze grid power flow during professional system demonstrations.</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grpSp>
        <p:nvGrpSpPr>
          <p:cNvPr id="174" name="Group 173">
            <a:extLst>
              <a:ext uri="{FF2B5EF4-FFF2-40B4-BE49-F238E27FC236}">
                <a16:creationId xmlns:a16="http://schemas.microsoft.com/office/drawing/2014/main" id="{396232C4-0DED-4692-8013-ADAFC6080310}"/>
              </a:ext>
            </a:extLst>
          </p:cNvPr>
          <p:cNvGrpSpPr/>
          <p:nvPr/>
        </p:nvGrpSpPr>
        <p:grpSpPr>
          <a:xfrm>
            <a:off x="11556310" y="4692981"/>
            <a:ext cx="13463378" cy="12940737"/>
            <a:chOff x="2395079" y="6207503"/>
            <a:chExt cx="9899845" cy="12940737"/>
          </a:xfrm>
        </p:grpSpPr>
        <p:grpSp>
          <p:nvGrpSpPr>
            <p:cNvPr id="175" name="Group 174">
              <a:extLst>
                <a:ext uri="{FF2B5EF4-FFF2-40B4-BE49-F238E27FC236}">
                  <a16:creationId xmlns:a16="http://schemas.microsoft.com/office/drawing/2014/main" id="{49DBE563-A981-4EC0-86AE-AF1E6A9C1BAA}"/>
                </a:ext>
              </a:extLst>
            </p:cNvPr>
            <p:cNvGrpSpPr/>
            <p:nvPr/>
          </p:nvGrpSpPr>
          <p:grpSpPr>
            <a:xfrm>
              <a:off x="2395079" y="6207503"/>
              <a:ext cx="9899845" cy="12940737"/>
              <a:chOff x="2395079" y="6207503"/>
              <a:chExt cx="9899845" cy="12940737"/>
            </a:xfrm>
          </p:grpSpPr>
          <p:grpSp>
            <p:nvGrpSpPr>
              <p:cNvPr id="177" name="Group 176">
                <a:extLst>
                  <a:ext uri="{FF2B5EF4-FFF2-40B4-BE49-F238E27FC236}">
                    <a16:creationId xmlns:a16="http://schemas.microsoft.com/office/drawing/2014/main" id="{F3DAF55D-EA35-4D24-BCB5-C4BA3ADF2B79}"/>
                  </a:ext>
                </a:extLst>
              </p:cNvPr>
              <p:cNvGrpSpPr/>
              <p:nvPr/>
            </p:nvGrpSpPr>
            <p:grpSpPr>
              <a:xfrm>
                <a:off x="2395079" y="6207503"/>
                <a:ext cx="9899845" cy="12940737"/>
                <a:chOff x="2395079" y="6207503"/>
                <a:chExt cx="9899845" cy="12940737"/>
              </a:xfrm>
            </p:grpSpPr>
            <p:sp>
              <p:nvSpPr>
                <p:cNvPr id="179" name="Shape 58">
                  <a:extLst>
                    <a:ext uri="{FF2B5EF4-FFF2-40B4-BE49-F238E27FC236}">
                      <a16:creationId xmlns:a16="http://schemas.microsoft.com/office/drawing/2014/main" id="{3510092A-9F3D-40A2-9555-ED6D05348180}"/>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180" name="Shape 59">
                  <a:extLst>
                    <a:ext uri="{FF2B5EF4-FFF2-40B4-BE49-F238E27FC236}">
                      <a16:creationId xmlns:a16="http://schemas.microsoft.com/office/drawing/2014/main" id="{F315AA71-E013-42CB-9013-4AD534873ED9}"/>
                    </a:ext>
                  </a:extLst>
                </p:cNvPr>
                <p:cNvSpPr txBox="1"/>
                <p:nvPr/>
              </p:nvSpPr>
              <p:spPr>
                <a:xfrm>
                  <a:off x="2395079" y="6207503"/>
                  <a:ext cx="9899845" cy="12940737"/>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178" name="TextBox 177">
                <a:extLst>
                  <a:ext uri="{FF2B5EF4-FFF2-40B4-BE49-F238E27FC236}">
                    <a16:creationId xmlns:a16="http://schemas.microsoft.com/office/drawing/2014/main" id="{9A81A96F-E7CF-4C2C-8CBA-4BC0E12F56F5}"/>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System Schematic Breakdown</a:t>
                </a:r>
              </a:p>
            </p:txBody>
          </p:sp>
        </p:grpSp>
        <p:sp>
          <p:nvSpPr>
            <p:cNvPr id="176" name="Shape 113">
              <a:extLst>
                <a:ext uri="{FF2B5EF4-FFF2-40B4-BE49-F238E27FC236}">
                  <a16:creationId xmlns:a16="http://schemas.microsoft.com/office/drawing/2014/main" id="{8B0C06E0-E9A8-47BB-8DD9-6DEAEC19093C}"/>
                </a:ext>
              </a:extLst>
            </p:cNvPr>
            <p:cNvSpPr txBox="1"/>
            <p:nvPr/>
          </p:nvSpPr>
          <p:spPr>
            <a:xfrm>
              <a:off x="2717663" y="7440099"/>
              <a:ext cx="9254676" cy="701738"/>
            </a:xfrm>
            <a:prstGeom prst="rect">
              <a:avLst/>
            </a:prstGeom>
            <a:noFill/>
            <a:ln>
              <a:noFill/>
            </a:ln>
          </p:spPr>
          <p:txBody>
            <a:bodyPr lIns="62335" tIns="62335" rIns="62335" bIns="62335" anchor="t" anchorCtr="0">
              <a:noAutofit/>
            </a:bodyPr>
            <a:lstStyle/>
            <a:p>
              <a:pPr algn="just">
                <a:buClr>
                  <a:schemeClr val="dk1"/>
                </a:buClr>
                <a:buSzPct val="25000"/>
              </a:pPr>
              <a:endParaRPr lang="en" sz="30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sp>
        <p:nvSpPr>
          <p:cNvPr id="101" name="Shape 101"/>
          <p:cNvSpPr txBox="1"/>
          <p:nvPr/>
        </p:nvSpPr>
        <p:spPr>
          <a:xfrm>
            <a:off x="-13739097" y="-1916536"/>
            <a:ext cx="1171023" cy="207818"/>
          </a:xfrm>
          <a:prstGeom prst="rect">
            <a:avLst/>
          </a:prstGeom>
          <a:noFill/>
          <a:ln>
            <a:noFill/>
          </a:ln>
        </p:spPr>
        <p:txBody>
          <a:bodyPr lIns="62335" tIns="62335" rIns="62335" bIns="62335" anchor="t" anchorCtr="0">
            <a:noAutofit/>
          </a:bodyPr>
          <a:lstStyle/>
          <a:p>
            <a:endParaRPr sz="846"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19BD6B82-DBA7-4D08-9494-3696839E089F}"/>
              </a:ext>
            </a:extLst>
          </p:cNvPr>
          <p:cNvGrpSpPr/>
          <p:nvPr/>
        </p:nvGrpSpPr>
        <p:grpSpPr>
          <a:xfrm>
            <a:off x="615670" y="20906772"/>
            <a:ext cx="10140474" cy="5986261"/>
            <a:chOff x="2395079" y="6207503"/>
            <a:chExt cx="9946172" cy="5986261"/>
          </a:xfrm>
        </p:grpSpPr>
        <p:grpSp>
          <p:nvGrpSpPr>
            <p:cNvPr id="21" name="Group 20">
              <a:extLst>
                <a:ext uri="{FF2B5EF4-FFF2-40B4-BE49-F238E27FC236}">
                  <a16:creationId xmlns:a16="http://schemas.microsoft.com/office/drawing/2014/main" id="{68816A81-1DEB-44AE-AA75-3391FDA016DB}"/>
                </a:ext>
              </a:extLst>
            </p:cNvPr>
            <p:cNvGrpSpPr/>
            <p:nvPr/>
          </p:nvGrpSpPr>
          <p:grpSpPr>
            <a:xfrm>
              <a:off x="2395079" y="6207503"/>
              <a:ext cx="9946172" cy="5986261"/>
              <a:chOff x="2395079" y="6207503"/>
              <a:chExt cx="9946172" cy="5986261"/>
            </a:xfrm>
          </p:grpSpPr>
          <p:grpSp>
            <p:nvGrpSpPr>
              <p:cNvPr id="18" name="Group 17">
                <a:extLst>
                  <a:ext uri="{FF2B5EF4-FFF2-40B4-BE49-F238E27FC236}">
                    <a16:creationId xmlns:a16="http://schemas.microsoft.com/office/drawing/2014/main" id="{F1E37E7B-D6C3-4C5D-9E60-52BDD09F2184}"/>
                  </a:ext>
                </a:extLst>
              </p:cNvPr>
              <p:cNvGrpSpPr/>
              <p:nvPr/>
            </p:nvGrpSpPr>
            <p:grpSpPr>
              <a:xfrm>
                <a:off x="2395079" y="6207503"/>
                <a:ext cx="9946172" cy="5986261"/>
                <a:chOff x="2395079" y="6207503"/>
                <a:chExt cx="9946172" cy="5986261"/>
              </a:xfrm>
            </p:grpSpPr>
            <p:sp>
              <p:nvSpPr>
                <p:cNvPr id="58" name="Shape 58"/>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59" name="Shape 59"/>
                <p:cNvSpPr txBox="1"/>
                <p:nvPr/>
              </p:nvSpPr>
              <p:spPr>
                <a:xfrm>
                  <a:off x="2395079" y="6207504"/>
                  <a:ext cx="9946172" cy="5986260"/>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20" name="TextBox 19">
                <a:extLst>
                  <a:ext uri="{FF2B5EF4-FFF2-40B4-BE49-F238E27FC236}">
                    <a16:creationId xmlns:a16="http://schemas.microsoft.com/office/drawing/2014/main" id="{F9CFEFD2-A571-4E69-87F1-8D72D0370EB7}"/>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Design Space</a:t>
                </a:r>
              </a:p>
            </p:txBody>
          </p:sp>
        </p:grpSp>
        <p:sp>
          <p:nvSpPr>
            <p:cNvPr id="113" name="Shape 113"/>
            <p:cNvSpPr txBox="1"/>
            <p:nvPr/>
          </p:nvSpPr>
          <p:spPr>
            <a:xfrm>
              <a:off x="2717663" y="7440099"/>
              <a:ext cx="9254676" cy="4306751"/>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A 2011 Chevrolet Volt (hybrid) was provided by Eaton to interface with PSEC’s microgrid, a utility-tied network of generation sources and consumption loads  built for system-level power flow analysis.</a:t>
              </a:r>
              <a:endParaRPr lang="en" sz="3400" dirty="0">
                <a:solidFill>
                  <a:schemeClr val="dk1"/>
                </a:solidFill>
                <a:latin typeface="Times New Roman" panose="02020603050405020304" pitchFamily="18" charset="0"/>
                <a:ea typeface="Georgia"/>
                <a:cs typeface="Times New Roman" panose="02020603050405020304" pitchFamily="18" charset="0"/>
                <a:sym typeface="Georgia"/>
              </a:endParaRPr>
            </a:p>
          </p:txBody>
        </p:sp>
      </p:grpSp>
      <p:pic>
        <p:nvPicPr>
          <p:cNvPr id="80" name="Picture 79">
            <a:extLst>
              <a:ext uri="{FF2B5EF4-FFF2-40B4-BE49-F238E27FC236}">
                <a16:creationId xmlns:a16="http://schemas.microsoft.com/office/drawing/2014/main" id="{C7939F91-7BCD-4707-95DE-A78537196431}"/>
              </a:ext>
            </a:extLst>
          </p:cNvPr>
          <p:cNvPicPr>
            <a:picLocks noChangeAspect="1"/>
          </p:cNvPicPr>
          <p:nvPr/>
        </p:nvPicPr>
        <p:blipFill>
          <a:blip r:embed="rId3"/>
          <a:stretch>
            <a:fillRect/>
          </a:stretch>
        </p:blipFill>
        <p:spPr>
          <a:xfrm>
            <a:off x="33962250" y="26963370"/>
            <a:ext cx="2521857" cy="446267"/>
          </a:xfrm>
          <a:prstGeom prst="rect">
            <a:avLst/>
          </a:prstGeom>
        </p:spPr>
      </p:pic>
      <p:grpSp>
        <p:nvGrpSpPr>
          <p:cNvPr id="17" name="Group 16">
            <a:extLst>
              <a:ext uri="{FF2B5EF4-FFF2-40B4-BE49-F238E27FC236}">
                <a16:creationId xmlns:a16="http://schemas.microsoft.com/office/drawing/2014/main" id="{0EDBA6B1-0976-4C7B-BC69-1742A69AE6BE}"/>
              </a:ext>
            </a:extLst>
          </p:cNvPr>
          <p:cNvGrpSpPr/>
          <p:nvPr/>
        </p:nvGrpSpPr>
        <p:grpSpPr>
          <a:xfrm>
            <a:off x="-1" y="-2881"/>
            <a:ext cx="36576001" cy="4159014"/>
            <a:chOff x="-1" y="-2881"/>
            <a:chExt cx="36576001" cy="4159014"/>
          </a:xfrm>
        </p:grpSpPr>
        <p:sp>
          <p:nvSpPr>
            <p:cNvPr id="70" name="Shape 70"/>
            <p:cNvSpPr/>
            <p:nvPr/>
          </p:nvSpPr>
          <p:spPr>
            <a:xfrm>
              <a:off x="-1" y="-2881"/>
              <a:ext cx="36576001" cy="4127523"/>
            </a:xfrm>
            <a:prstGeom prst="rect">
              <a:avLst/>
            </a:prstGeom>
            <a:solidFill>
              <a:srgbClr val="0067C6"/>
            </a:solidFill>
            <a:ln w="9525" cap="flat" cmpd="sng">
              <a:solidFill>
                <a:srgbClr val="0000FF"/>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73" name="Shape 73"/>
            <p:cNvSpPr txBox="1"/>
            <p:nvPr/>
          </p:nvSpPr>
          <p:spPr>
            <a:xfrm>
              <a:off x="6240612" y="326853"/>
              <a:ext cx="22907628" cy="3234900"/>
            </a:xfrm>
            <a:prstGeom prst="rect">
              <a:avLst/>
            </a:prstGeom>
            <a:noFill/>
            <a:ln>
              <a:noFill/>
            </a:ln>
          </p:spPr>
          <p:txBody>
            <a:bodyPr lIns="62335" tIns="62335" rIns="62335" bIns="62335" anchor="t" anchorCtr="0">
              <a:noAutofit/>
            </a:bodyPr>
            <a:lstStyle/>
            <a:p>
              <a:pPr algn="ctr"/>
              <a:r>
                <a:rPr lang="en-US" sz="11000" dirty="0">
                  <a:solidFill>
                    <a:srgbClr val="FFFFFF"/>
                  </a:solidFill>
                  <a:latin typeface="Times New Roman" panose="02020603050405020304" pitchFamily="18" charset="0"/>
                  <a:ea typeface="Bree Serif"/>
                  <a:cs typeface="Times New Roman" panose="02020603050405020304" pitchFamily="18" charset="0"/>
                  <a:sym typeface="Bree Serif"/>
                </a:rPr>
                <a:t>Electric Vehicle to Grid: Microgrid Integration</a:t>
              </a:r>
            </a:p>
            <a:p>
              <a:pPr algn="ctr"/>
              <a:endParaRPr lang="en" sz="2400" dirty="0">
                <a:solidFill>
                  <a:srgbClr val="FFFFFF"/>
                </a:solidFill>
                <a:latin typeface="Times New Roman" panose="02020603050405020304" pitchFamily="18" charset="0"/>
                <a:ea typeface="Bree Serif"/>
                <a:cs typeface="Times New Roman" panose="02020603050405020304" pitchFamily="18" charset="0"/>
                <a:sym typeface="Bree Serif"/>
              </a:endParaRPr>
            </a:p>
            <a:p>
              <a:pPr algn="ctr"/>
              <a:endParaRPr lang="en" sz="500" dirty="0">
                <a:solidFill>
                  <a:srgbClr val="FFFFFF"/>
                </a:solidFill>
                <a:latin typeface="Times New Roman" panose="02020603050405020304" pitchFamily="18" charset="0"/>
                <a:ea typeface="Bree Serif"/>
                <a:cs typeface="Times New Roman" panose="02020603050405020304" pitchFamily="18" charset="0"/>
                <a:sym typeface="Bree Serif"/>
              </a:endParaRPr>
            </a:p>
            <a:p>
              <a:pPr algn="ctr"/>
              <a:endParaRPr sz="3600"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cxnSp>
          <p:nvCxnSpPr>
            <p:cNvPr id="109" name="Shape 109"/>
            <p:cNvCxnSpPr>
              <a:cxnSpLocks/>
            </p:cNvCxnSpPr>
            <p:nvPr/>
          </p:nvCxnSpPr>
          <p:spPr>
            <a:xfrm>
              <a:off x="-1" y="4127588"/>
              <a:ext cx="36576001" cy="28545"/>
            </a:xfrm>
            <a:prstGeom prst="straightConnector1">
              <a:avLst/>
            </a:prstGeom>
            <a:noFill/>
            <a:ln w="152400" cap="flat" cmpd="sng">
              <a:solidFill>
                <a:schemeClr val="accent1"/>
              </a:solidFill>
              <a:prstDash val="solid"/>
              <a:round/>
              <a:headEnd type="none" w="lg" len="lg"/>
              <a:tailEnd type="none" w="lg" len="lg"/>
            </a:ln>
          </p:spPr>
        </p:cxnSp>
        <p:pic>
          <p:nvPicPr>
            <p:cNvPr id="1032" name="Picture 8">
              <a:extLst>
                <a:ext uri="{FF2B5EF4-FFF2-40B4-BE49-F238E27FC236}">
                  <a16:creationId xmlns:a16="http://schemas.microsoft.com/office/drawing/2014/main" id="{5D7EF996-78A7-475A-9940-8B123ECBF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8513" y="1285785"/>
              <a:ext cx="5476669" cy="1620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29CD62F-4B60-424B-9D0A-0B599D3D411E}"/>
              </a:ext>
            </a:extLst>
          </p:cNvPr>
          <p:cNvGrpSpPr/>
          <p:nvPr/>
        </p:nvGrpSpPr>
        <p:grpSpPr>
          <a:xfrm>
            <a:off x="12368315" y="5815884"/>
            <a:ext cx="11804186" cy="11653984"/>
            <a:chOff x="12366110" y="6524575"/>
            <a:chExt cx="11804186" cy="11653984"/>
          </a:xfrm>
        </p:grpSpPr>
        <p:grpSp>
          <p:nvGrpSpPr>
            <p:cNvPr id="42" name="Group 41">
              <a:extLst>
                <a:ext uri="{FF2B5EF4-FFF2-40B4-BE49-F238E27FC236}">
                  <a16:creationId xmlns:a16="http://schemas.microsoft.com/office/drawing/2014/main" id="{E72150E2-C9EF-42AC-A66A-57A8A9E02B62}"/>
                </a:ext>
              </a:extLst>
            </p:cNvPr>
            <p:cNvGrpSpPr/>
            <p:nvPr/>
          </p:nvGrpSpPr>
          <p:grpSpPr>
            <a:xfrm>
              <a:off x="12366110" y="7064833"/>
              <a:ext cx="11804186" cy="11113726"/>
              <a:chOff x="7731758" y="10635361"/>
              <a:chExt cx="12754907" cy="12727364"/>
            </a:xfrm>
          </p:grpSpPr>
          <p:pic>
            <p:nvPicPr>
              <p:cNvPr id="30" name="Picture 29" descr="A picture containing text, map&#10;&#10;Description automatically generated">
                <a:extLst>
                  <a:ext uri="{FF2B5EF4-FFF2-40B4-BE49-F238E27FC236}">
                    <a16:creationId xmlns:a16="http://schemas.microsoft.com/office/drawing/2014/main" id="{4F87EA98-F920-4F84-AD24-CB81F9F68415}"/>
                  </a:ext>
                </a:extLst>
              </p:cNvPr>
              <p:cNvPicPr>
                <a:picLocks noChangeAspect="1"/>
              </p:cNvPicPr>
              <p:nvPr/>
            </p:nvPicPr>
            <p:blipFill>
              <a:blip r:embed="rId5"/>
              <a:stretch>
                <a:fillRect/>
              </a:stretch>
            </p:blipFill>
            <p:spPr>
              <a:xfrm>
                <a:off x="14442005" y="10681232"/>
                <a:ext cx="6044660" cy="6022230"/>
              </a:xfrm>
              <a:prstGeom prst="rect">
                <a:avLst/>
              </a:prstGeom>
            </p:spPr>
          </p:pic>
          <p:pic>
            <p:nvPicPr>
              <p:cNvPr id="32" name="Picture 31" descr="A close up of a map&#10;&#10;Description automatically generated">
                <a:extLst>
                  <a:ext uri="{FF2B5EF4-FFF2-40B4-BE49-F238E27FC236}">
                    <a16:creationId xmlns:a16="http://schemas.microsoft.com/office/drawing/2014/main" id="{074E7FD5-9FA9-4C4A-AD51-5CC377FB8462}"/>
                  </a:ext>
                </a:extLst>
              </p:cNvPr>
              <p:cNvPicPr>
                <a:picLocks noChangeAspect="1"/>
              </p:cNvPicPr>
              <p:nvPr/>
            </p:nvPicPr>
            <p:blipFill>
              <a:blip r:embed="rId6"/>
              <a:stretch>
                <a:fillRect/>
              </a:stretch>
            </p:blipFill>
            <p:spPr>
              <a:xfrm>
                <a:off x="7769761" y="17335753"/>
                <a:ext cx="6044661" cy="6022208"/>
              </a:xfrm>
              <a:prstGeom prst="rect">
                <a:avLst/>
              </a:prstGeom>
            </p:spPr>
          </p:pic>
          <p:pic>
            <p:nvPicPr>
              <p:cNvPr id="35" name="Picture 34" descr="A picture containing text, map&#10;&#10;Description automatically generated">
                <a:extLst>
                  <a:ext uri="{FF2B5EF4-FFF2-40B4-BE49-F238E27FC236}">
                    <a16:creationId xmlns:a16="http://schemas.microsoft.com/office/drawing/2014/main" id="{6CE8C9CE-8D8B-461E-A712-603C9F99EB84}"/>
                  </a:ext>
                </a:extLst>
              </p:cNvPr>
              <p:cNvPicPr>
                <a:picLocks noChangeAspect="1"/>
              </p:cNvPicPr>
              <p:nvPr/>
            </p:nvPicPr>
            <p:blipFill>
              <a:blip r:embed="rId7"/>
              <a:stretch>
                <a:fillRect/>
              </a:stretch>
            </p:blipFill>
            <p:spPr>
              <a:xfrm>
                <a:off x="14480107" y="17333717"/>
                <a:ext cx="6006557" cy="6029008"/>
              </a:xfrm>
              <a:prstGeom prst="rect">
                <a:avLst/>
              </a:prstGeom>
            </p:spPr>
          </p:pic>
          <p:pic>
            <p:nvPicPr>
              <p:cNvPr id="24" name="Picture 23" descr="A close up of a map&#10;&#10;Description automatically generated">
                <a:extLst>
                  <a:ext uri="{FF2B5EF4-FFF2-40B4-BE49-F238E27FC236}">
                    <a16:creationId xmlns:a16="http://schemas.microsoft.com/office/drawing/2014/main" id="{B3C45396-2BEB-4B00-95EA-3E5D8FDED0BB}"/>
                  </a:ext>
                </a:extLst>
              </p:cNvPr>
              <p:cNvPicPr>
                <a:picLocks noChangeAspect="1"/>
              </p:cNvPicPr>
              <p:nvPr/>
            </p:nvPicPr>
            <p:blipFill>
              <a:blip r:embed="rId8"/>
              <a:stretch>
                <a:fillRect/>
              </a:stretch>
            </p:blipFill>
            <p:spPr>
              <a:xfrm>
                <a:off x="7731758" y="10635361"/>
                <a:ext cx="6044661" cy="6027697"/>
              </a:xfrm>
              <a:prstGeom prst="rect">
                <a:avLst/>
              </a:prstGeom>
            </p:spPr>
          </p:pic>
        </p:grpSp>
        <p:sp>
          <p:nvSpPr>
            <p:cNvPr id="43" name="TextBox 42">
              <a:extLst>
                <a:ext uri="{FF2B5EF4-FFF2-40B4-BE49-F238E27FC236}">
                  <a16:creationId xmlns:a16="http://schemas.microsoft.com/office/drawing/2014/main" id="{F7814F2A-C6EF-4CC6-9E9E-916B518B3502}"/>
                </a:ext>
              </a:extLst>
            </p:cNvPr>
            <p:cNvSpPr txBox="1"/>
            <p:nvPr/>
          </p:nvSpPr>
          <p:spPr>
            <a:xfrm>
              <a:off x="13945041" y="6524575"/>
              <a:ext cx="268234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Charge Path</a:t>
              </a:r>
            </a:p>
          </p:txBody>
        </p:sp>
        <p:sp>
          <p:nvSpPr>
            <p:cNvPr id="185" name="TextBox 184">
              <a:extLst>
                <a:ext uri="{FF2B5EF4-FFF2-40B4-BE49-F238E27FC236}">
                  <a16:creationId xmlns:a16="http://schemas.microsoft.com/office/drawing/2014/main" id="{C00CE9FB-B1A0-4661-AB24-847DE46FDD3A}"/>
                </a:ext>
              </a:extLst>
            </p:cNvPr>
            <p:cNvSpPr txBox="1"/>
            <p:nvPr/>
          </p:nvSpPr>
          <p:spPr>
            <a:xfrm>
              <a:off x="19777846" y="6559832"/>
              <a:ext cx="371299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Discharge Path</a:t>
              </a:r>
            </a:p>
          </p:txBody>
        </p:sp>
        <p:sp>
          <p:nvSpPr>
            <p:cNvPr id="186" name="TextBox 185">
              <a:extLst>
                <a:ext uri="{FF2B5EF4-FFF2-40B4-BE49-F238E27FC236}">
                  <a16:creationId xmlns:a16="http://schemas.microsoft.com/office/drawing/2014/main" id="{77DF9488-4E70-4BD5-AB22-AD7672DA4109}"/>
                </a:ext>
              </a:extLst>
            </p:cNvPr>
            <p:cNvSpPr txBox="1"/>
            <p:nvPr/>
          </p:nvSpPr>
          <p:spPr>
            <a:xfrm>
              <a:off x="13034789" y="12326474"/>
              <a:ext cx="465743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Controls and Network</a:t>
              </a:r>
            </a:p>
          </p:txBody>
        </p:sp>
        <p:sp>
          <p:nvSpPr>
            <p:cNvPr id="187" name="TextBox 186">
              <a:extLst>
                <a:ext uri="{FF2B5EF4-FFF2-40B4-BE49-F238E27FC236}">
                  <a16:creationId xmlns:a16="http://schemas.microsoft.com/office/drawing/2014/main" id="{07CA40FA-EBC3-4877-9027-37F0DC1D7198}"/>
                </a:ext>
              </a:extLst>
            </p:cNvPr>
            <p:cNvSpPr txBox="1"/>
            <p:nvPr/>
          </p:nvSpPr>
          <p:spPr>
            <a:xfrm>
              <a:off x="19466633" y="12326473"/>
              <a:ext cx="420067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Auxiliary Circuitry</a:t>
              </a:r>
            </a:p>
          </p:txBody>
        </p:sp>
      </p:grpSp>
      <p:pic>
        <p:nvPicPr>
          <p:cNvPr id="1040" name="Picture 16">
            <a:extLst>
              <a:ext uri="{FF2B5EF4-FFF2-40B4-BE49-F238E27FC236}">
                <a16:creationId xmlns:a16="http://schemas.microsoft.com/office/drawing/2014/main" id="{8893CB4E-2B62-4123-AF9C-7EEEDE4FB5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28548" y="19593392"/>
            <a:ext cx="9118900" cy="512938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a:extLst>
              <a:ext uri="{FF2B5EF4-FFF2-40B4-BE49-F238E27FC236}">
                <a16:creationId xmlns:a16="http://schemas.microsoft.com/office/drawing/2014/main" id="{2D2292AF-2ADD-4188-8A4C-97918BBE11E3}"/>
              </a:ext>
            </a:extLst>
          </p:cNvPr>
          <p:cNvGrpSpPr/>
          <p:nvPr/>
        </p:nvGrpSpPr>
        <p:grpSpPr>
          <a:xfrm>
            <a:off x="615671" y="4712428"/>
            <a:ext cx="10140474" cy="15549057"/>
            <a:chOff x="2395079" y="6207502"/>
            <a:chExt cx="9899845" cy="15549057"/>
          </a:xfrm>
        </p:grpSpPr>
        <p:grpSp>
          <p:nvGrpSpPr>
            <p:cNvPr id="206" name="Group 205">
              <a:extLst>
                <a:ext uri="{FF2B5EF4-FFF2-40B4-BE49-F238E27FC236}">
                  <a16:creationId xmlns:a16="http://schemas.microsoft.com/office/drawing/2014/main" id="{5016B31A-DEA9-4E90-8DA5-EA521F61309E}"/>
                </a:ext>
              </a:extLst>
            </p:cNvPr>
            <p:cNvGrpSpPr/>
            <p:nvPr/>
          </p:nvGrpSpPr>
          <p:grpSpPr>
            <a:xfrm>
              <a:off x="2395079" y="6207502"/>
              <a:ext cx="9899845" cy="15549057"/>
              <a:chOff x="2395079" y="6207502"/>
              <a:chExt cx="9899845" cy="15549057"/>
            </a:xfrm>
          </p:grpSpPr>
          <p:grpSp>
            <p:nvGrpSpPr>
              <p:cNvPr id="208" name="Group 207">
                <a:extLst>
                  <a:ext uri="{FF2B5EF4-FFF2-40B4-BE49-F238E27FC236}">
                    <a16:creationId xmlns:a16="http://schemas.microsoft.com/office/drawing/2014/main" id="{E5A92450-80C1-4EC7-8861-A79B92EA14B9}"/>
                  </a:ext>
                </a:extLst>
              </p:cNvPr>
              <p:cNvGrpSpPr/>
              <p:nvPr/>
            </p:nvGrpSpPr>
            <p:grpSpPr>
              <a:xfrm>
                <a:off x="2395079" y="6207502"/>
                <a:ext cx="9899845" cy="15549057"/>
                <a:chOff x="2395079" y="6207502"/>
                <a:chExt cx="9899845" cy="15549057"/>
              </a:xfrm>
            </p:grpSpPr>
            <p:sp>
              <p:nvSpPr>
                <p:cNvPr id="210" name="Shape 58">
                  <a:extLst>
                    <a:ext uri="{FF2B5EF4-FFF2-40B4-BE49-F238E27FC236}">
                      <a16:creationId xmlns:a16="http://schemas.microsoft.com/office/drawing/2014/main" id="{FB65B8EA-98FF-4ECB-BEE2-9F4B872A3E79}"/>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211" name="Shape 59">
                  <a:extLst>
                    <a:ext uri="{FF2B5EF4-FFF2-40B4-BE49-F238E27FC236}">
                      <a16:creationId xmlns:a16="http://schemas.microsoft.com/office/drawing/2014/main" id="{77BA2C25-2F1D-474A-A5E8-F92D438D32FD}"/>
                    </a:ext>
                  </a:extLst>
                </p:cNvPr>
                <p:cNvSpPr txBox="1"/>
                <p:nvPr/>
              </p:nvSpPr>
              <p:spPr>
                <a:xfrm>
                  <a:off x="2395079" y="6207502"/>
                  <a:ext cx="9899845" cy="15549057"/>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209" name="TextBox 208">
                <a:extLst>
                  <a:ext uri="{FF2B5EF4-FFF2-40B4-BE49-F238E27FC236}">
                    <a16:creationId xmlns:a16="http://schemas.microsoft.com/office/drawing/2014/main" id="{E5696411-84F2-4C5B-8860-BDCA4975756C}"/>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Industry Impact</a:t>
                </a:r>
              </a:p>
            </p:txBody>
          </p:sp>
        </p:grpSp>
        <p:sp>
          <p:nvSpPr>
            <p:cNvPr id="207" name="Shape 113">
              <a:extLst>
                <a:ext uri="{FF2B5EF4-FFF2-40B4-BE49-F238E27FC236}">
                  <a16:creationId xmlns:a16="http://schemas.microsoft.com/office/drawing/2014/main" id="{60A106A0-97D4-4781-8030-C4789A8F79E8}"/>
                </a:ext>
              </a:extLst>
            </p:cNvPr>
            <p:cNvSpPr txBox="1"/>
            <p:nvPr/>
          </p:nvSpPr>
          <p:spPr>
            <a:xfrm>
              <a:off x="2717663" y="7334593"/>
              <a:ext cx="9254676" cy="1614430"/>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With an ever-aging infrastructure, the nation’s power grid continues to face growing challenges in stability and efficiency. This problem is</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grpSp>
        <p:nvGrpSpPr>
          <p:cNvPr id="49" name="Group 48">
            <a:extLst>
              <a:ext uri="{FF2B5EF4-FFF2-40B4-BE49-F238E27FC236}">
                <a16:creationId xmlns:a16="http://schemas.microsoft.com/office/drawing/2014/main" id="{B7688B20-29AC-4E0E-B6D4-D9EC8B9584B4}"/>
              </a:ext>
            </a:extLst>
          </p:cNvPr>
          <p:cNvGrpSpPr/>
          <p:nvPr/>
        </p:nvGrpSpPr>
        <p:grpSpPr>
          <a:xfrm>
            <a:off x="1234097" y="24428346"/>
            <a:ext cx="8862403" cy="2184142"/>
            <a:chOff x="-13449295" y="13321871"/>
            <a:chExt cx="12094949" cy="2957446"/>
          </a:xfrm>
        </p:grpSpPr>
        <p:pic>
          <p:nvPicPr>
            <p:cNvPr id="1038" name="Picture 14">
              <a:extLst>
                <a:ext uri="{FF2B5EF4-FFF2-40B4-BE49-F238E27FC236}">
                  <a16:creationId xmlns:a16="http://schemas.microsoft.com/office/drawing/2014/main" id="{1C6E23D7-3C27-447A-8A0D-F9ED2AF487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9295" y="13346484"/>
              <a:ext cx="6246034" cy="2932833"/>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11">
              <a:extLst>
                <a:ext uri="{FF2B5EF4-FFF2-40B4-BE49-F238E27FC236}">
                  <a16:creationId xmlns:a16="http://schemas.microsoft.com/office/drawing/2014/main" id="{E9E33214-8F0D-422F-B7B5-AD1DB687DDD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88834" y="13321871"/>
              <a:ext cx="5734488" cy="2946233"/>
            </a:xfrm>
            <a:prstGeom prst="rect">
              <a:avLst/>
            </a:prstGeom>
            <a:effectLst>
              <a:outerShdw sx="1000" sy="1000" algn="tl" rotWithShape="0">
                <a:prstClr val="black">
                  <a:alpha val="0"/>
                </a:prstClr>
              </a:outerShdw>
            </a:effectLst>
          </p:spPr>
        </p:pic>
      </p:grpSp>
      <p:pic>
        <p:nvPicPr>
          <p:cNvPr id="1042" name="Picture 18">
            <a:extLst>
              <a:ext uri="{FF2B5EF4-FFF2-40B4-BE49-F238E27FC236}">
                <a16:creationId xmlns:a16="http://schemas.microsoft.com/office/drawing/2014/main" id="{9CED04A7-BF52-4DA7-B48E-1BC17B54BE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80889" y="7713212"/>
            <a:ext cx="6181361" cy="6112678"/>
          </a:xfrm>
          <a:prstGeom prst="rect">
            <a:avLst/>
          </a:prstGeom>
          <a:noFill/>
          <a:extLst>
            <a:ext uri="{909E8E84-426E-40DD-AFC4-6F175D3DCCD1}">
              <a14:hiddenFill xmlns:a14="http://schemas.microsoft.com/office/drawing/2010/main">
                <a:solidFill>
                  <a:srgbClr val="FFFFFF"/>
                </a:solidFill>
              </a14:hiddenFill>
            </a:ext>
          </a:extLst>
        </p:spPr>
      </p:pic>
      <p:grpSp>
        <p:nvGrpSpPr>
          <p:cNvPr id="233" name="Group 232">
            <a:extLst>
              <a:ext uri="{FF2B5EF4-FFF2-40B4-BE49-F238E27FC236}">
                <a16:creationId xmlns:a16="http://schemas.microsoft.com/office/drawing/2014/main" id="{E8CB2F08-2AB7-4452-A677-D7A35ACBC02F}"/>
              </a:ext>
            </a:extLst>
          </p:cNvPr>
          <p:cNvGrpSpPr/>
          <p:nvPr/>
        </p:nvGrpSpPr>
        <p:grpSpPr>
          <a:xfrm>
            <a:off x="25763641" y="22758422"/>
            <a:ext cx="10140474" cy="4134610"/>
            <a:chOff x="2395079" y="6207502"/>
            <a:chExt cx="9899845" cy="4134610"/>
          </a:xfrm>
        </p:grpSpPr>
        <p:grpSp>
          <p:nvGrpSpPr>
            <p:cNvPr id="235" name="Group 234">
              <a:extLst>
                <a:ext uri="{FF2B5EF4-FFF2-40B4-BE49-F238E27FC236}">
                  <a16:creationId xmlns:a16="http://schemas.microsoft.com/office/drawing/2014/main" id="{D16E07A1-30BC-414E-9557-D4E50476BB8F}"/>
                </a:ext>
              </a:extLst>
            </p:cNvPr>
            <p:cNvGrpSpPr/>
            <p:nvPr/>
          </p:nvGrpSpPr>
          <p:grpSpPr>
            <a:xfrm>
              <a:off x="2395079" y="6207502"/>
              <a:ext cx="9899845" cy="4134610"/>
              <a:chOff x="2395079" y="6207502"/>
              <a:chExt cx="9899845" cy="4134610"/>
            </a:xfrm>
          </p:grpSpPr>
          <p:grpSp>
            <p:nvGrpSpPr>
              <p:cNvPr id="243" name="Group 242">
                <a:extLst>
                  <a:ext uri="{FF2B5EF4-FFF2-40B4-BE49-F238E27FC236}">
                    <a16:creationId xmlns:a16="http://schemas.microsoft.com/office/drawing/2014/main" id="{C64508A0-00BE-414C-825E-FD11A25B68DF}"/>
                  </a:ext>
                </a:extLst>
              </p:cNvPr>
              <p:cNvGrpSpPr/>
              <p:nvPr/>
            </p:nvGrpSpPr>
            <p:grpSpPr>
              <a:xfrm>
                <a:off x="2395079" y="6207502"/>
                <a:ext cx="9899845" cy="4134610"/>
                <a:chOff x="2395079" y="6207502"/>
                <a:chExt cx="9899845" cy="4134610"/>
              </a:xfrm>
            </p:grpSpPr>
            <p:sp>
              <p:nvSpPr>
                <p:cNvPr id="246" name="Shape 58">
                  <a:extLst>
                    <a:ext uri="{FF2B5EF4-FFF2-40B4-BE49-F238E27FC236}">
                      <a16:creationId xmlns:a16="http://schemas.microsoft.com/office/drawing/2014/main" id="{0278B130-F4A3-4635-8064-490C39C842D7}"/>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256" name="Shape 59">
                  <a:extLst>
                    <a:ext uri="{FF2B5EF4-FFF2-40B4-BE49-F238E27FC236}">
                      <a16:creationId xmlns:a16="http://schemas.microsoft.com/office/drawing/2014/main" id="{C36FAE4F-5EE2-44F7-BD7B-CAAD5B86199D}"/>
                    </a:ext>
                  </a:extLst>
                </p:cNvPr>
                <p:cNvSpPr txBox="1"/>
                <p:nvPr/>
              </p:nvSpPr>
              <p:spPr>
                <a:xfrm>
                  <a:off x="2395079" y="6207502"/>
                  <a:ext cx="9899845" cy="4134610"/>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244" name="TextBox 243">
                <a:extLst>
                  <a:ext uri="{FF2B5EF4-FFF2-40B4-BE49-F238E27FC236}">
                    <a16:creationId xmlns:a16="http://schemas.microsoft.com/office/drawing/2014/main" id="{917A982F-0457-437E-9892-86D9EA6B742D}"/>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Acknowledgements</a:t>
                </a:r>
              </a:p>
            </p:txBody>
          </p:sp>
        </p:grpSp>
        <p:sp>
          <p:nvSpPr>
            <p:cNvPr id="242" name="Shape 113">
              <a:extLst>
                <a:ext uri="{FF2B5EF4-FFF2-40B4-BE49-F238E27FC236}">
                  <a16:creationId xmlns:a16="http://schemas.microsoft.com/office/drawing/2014/main" id="{FD957410-7BFC-41B6-A133-D3CF670208D7}"/>
                </a:ext>
              </a:extLst>
            </p:cNvPr>
            <p:cNvSpPr txBox="1"/>
            <p:nvPr/>
          </p:nvSpPr>
          <p:spPr>
            <a:xfrm>
              <a:off x="2717663" y="7334592"/>
              <a:ext cx="9254676" cy="2718695"/>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We are extremely grateful to Eaton for funding  the project and would like to extend personal thanks to Erik Hurd, Amit Gholam, Santino Graziani, Brandon Grainger,  and Dan Carnovale  for their exceptional guidance, support, and enthusiasm.</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grpSp>
        <p:nvGrpSpPr>
          <p:cNvPr id="258" name="Group 257">
            <a:extLst>
              <a:ext uri="{FF2B5EF4-FFF2-40B4-BE49-F238E27FC236}">
                <a16:creationId xmlns:a16="http://schemas.microsoft.com/office/drawing/2014/main" id="{9645DB6C-C307-466D-BD14-9FC79CFBABBD}"/>
              </a:ext>
            </a:extLst>
          </p:cNvPr>
          <p:cNvGrpSpPr/>
          <p:nvPr/>
        </p:nvGrpSpPr>
        <p:grpSpPr>
          <a:xfrm>
            <a:off x="25763642" y="18231725"/>
            <a:ext cx="10140474" cy="3956000"/>
            <a:chOff x="2395079" y="6207503"/>
            <a:chExt cx="9899845" cy="3956000"/>
          </a:xfrm>
        </p:grpSpPr>
        <p:grpSp>
          <p:nvGrpSpPr>
            <p:cNvPr id="259" name="Group 258">
              <a:extLst>
                <a:ext uri="{FF2B5EF4-FFF2-40B4-BE49-F238E27FC236}">
                  <a16:creationId xmlns:a16="http://schemas.microsoft.com/office/drawing/2014/main" id="{AA50B303-737D-4B12-9309-547887C48523}"/>
                </a:ext>
              </a:extLst>
            </p:cNvPr>
            <p:cNvGrpSpPr/>
            <p:nvPr/>
          </p:nvGrpSpPr>
          <p:grpSpPr>
            <a:xfrm>
              <a:off x="2395079" y="6207503"/>
              <a:ext cx="9899845" cy="3956000"/>
              <a:chOff x="2395079" y="6207503"/>
              <a:chExt cx="9899845" cy="3956000"/>
            </a:xfrm>
          </p:grpSpPr>
          <p:grpSp>
            <p:nvGrpSpPr>
              <p:cNvPr id="265" name="Group 264">
                <a:extLst>
                  <a:ext uri="{FF2B5EF4-FFF2-40B4-BE49-F238E27FC236}">
                    <a16:creationId xmlns:a16="http://schemas.microsoft.com/office/drawing/2014/main" id="{DE73BFBF-D443-47EE-A090-CF5AFEE277CB}"/>
                  </a:ext>
                </a:extLst>
              </p:cNvPr>
              <p:cNvGrpSpPr/>
              <p:nvPr/>
            </p:nvGrpSpPr>
            <p:grpSpPr>
              <a:xfrm>
                <a:off x="2395079" y="6207503"/>
                <a:ext cx="9899845" cy="3956000"/>
                <a:chOff x="2395079" y="6207503"/>
                <a:chExt cx="9899845" cy="3956000"/>
              </a:xfrm>
            </p:grpSpPr>
            <p:sp>
              <p:nvSpPr>
                <p:cNvPr id="268" name="Shape 58">
                  <a:extLst>
                    <a:ext uri="{FF2B5EF4-FFF2-40B4-BE49-F238E27FC236}">
                      <a16:creationId xmlns:a16="http://schemas.microsoft.com/office/drawing/2014/main" id="{3E437066-AA7B-4B0D-8C46-E00880ACC3A0}"/>
                    </a:ext>
                  </a:extLst>
                </p:cNvPr>
                <p:cNvSpPr/>
                <p:nvPr/>
              </p:nvSpPr>
              <p:spPr>
                <a:xfrm>
                  <a:off x="2395079" y="6207503"/>
                  <a:ext cx="9899845" cy="991177"/>
                </a:xfrm>
                <a:prstGeom prst="rect">
                  <a:avLst/>
                </a:prstGeom>
                <a:solidFill>
                  <a:srgbClr val="0067C6"/>
                </a:solidFill>
                <a:ln w="9525" cap="flat" cmpd="sng">
                  <a:solidFill>
                    <a:srgbClr val="000DF2"/>
                  </a:solidFill>
                  <a:prstDash val="solid"/>
                  <a:round/>
                  <a:headEnd type="none" w="med" len="med"/>
                  <a:tailEnd type="none" w="med" len="med"/>
                </a:ln>
              </p:spPr>
              <p:txBody>
                <a:bodyPr lIns="62335" tIns="62335" rIns="62335" bIns="62335" anchor="ctr" anchorCtr="0">
                  <a:noAutofit/>
                </a:bodyPr>
                <a:lstStyle/>
                <a:p>
                  <a:endParaRPr sz="846" dirty="0">
                    <a:latin typeface="Times New Roman" panose="02020603050405020304" pitchFamily="18" charset="0"/>
                    <a:cs typeface="Times New Roman" panose="02020603050405020304" pitchFamily="18" charset="0"/>
                  </a:endParaRPr>
                </a:p>
              </p:txBody>
            </p:sp>
            <p:sp>
              <p:nvSpPr>
                <p:cNvPr id="269" name="Shape 59">
                  <a:extLst>
                    <a:ext uri="{FF2B5EF4-FFF2-40B4-BE49-F238E27FC236}">
                      <a16:creationId xmlns:a16="http://schemas.microsoft.com/office/drawing/2014/main" id="{5EFBAF3A-634D-4EB6-A5A0-0C2C9B671A98}"/>
                    </a:ext>
                  </a:extLst>
                </p:cNvPr>
                <p:cNvSpPr txBox="1"/>
                <p:nvPr/>
              </p:nvSpPr>
              <p:spPr>
                <a:xfrm>
                  <a:off x="2395079" y="6207503"/>
                  <a:ext cx="9899845" cy="3956000"/>
                </a:xfrm>
                <a:prstGeom prst="rect">
                  <a:avLst/>
                </a:prstGeom>
                <a:noFill/>
                <a:ln w="76200" cap="flat" cmpd="sng">
                  <a:solidFill>
                    <a:schemeClr val="accent4"/>
                  </a:solidFill>
                  <a:prstDash val="solid"/>
                  <a:round/>
                  <a:headEnd type="none" w="med" len="med"/>
                  <a:tailEnd type="none" w="med" len="med"/>
                </a:ln>
              </p:spPr>
              <p:txBody>
                <a:bodyPr lIns="62335" tIns="62335" rIns="62335" bIns="62335" anchor="t" anchorCtr="0">
                  <a:noAutofit/>
                </a:bodyPr>
                <a:lstStyle/>
                <a:p>
                  <a:pPr algn="ctr"/>
                  <a:endParaRPr lang="en" sz="5416" dirty="0">
                    <a:solidFill>
                      <a:srgbClr val="FFFFFF"/>
                    </a:solidFill>
                    <a:latin typeface="Times New Roman" panose="02020603050405020304" pitchFamily="18" charset="0"/>
                    <a:ea typeface="Bree Serif"/>
                    <a:cs typeface="Times New Roman" panose="02020603050405020304" pitchFamily="18" charset="0"/>
                    <a:sym typeface="Bree Serif"/>
                  </a:endParaRPr>
                </a:p>
              </p:txBody>
            </p:sp>
          </p:grpSp>
          <p:sp>
            <p:nvSpPr>
              <p:cNvPr id="267" name="TextBox 266">
                <a:extLst>
                  <a:ext uri="{FF2B5EF4-FFF2-40B4-BE49-F238E27FC236}">
                    <a16:creationId xmlns:a16="http://schemas.microsoft.com/office/drawing/2014/main" id="{F7D23D1F-F365-4A82-87A2-7DD938880534}"/>
                  </a:ext>
                </a:extLst>
              </p:cNvPr>
              <p:cNvSpPr txBox="1"/>
              <p:nvPr/>
            </p:nvSpPr>
            <p:spPr>
              <a:xfrm>
                <a:off x="2395079" y="6207503"/>
                <a:ext cx="9899845" cy="1015663"/>
              </a:xfrm>
              <a:prstGeom prst="rect">
                <a:avLst/>
              </a:prstGeom>
              <a:noFill/>
            </p:spPr>
            <p:txBody>
              <a:bodyPr wrap="squar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Future Plans</a:t>
                </a:r>
              </a:p>
            </p:txBody>
          </p:sp>
        </p:grpSp>
        <p:sp>
          <p:nvSpPr>
            <p:cNvPr id="264" name="Shape 113">
              <a:extLst>
                <a:ext uri="{FF2B5EF4-FFF2-40B4-BE49-F238E27FC236}">
                  <a16:creationId xmlns:a16="http://schemas.microsoft.com/office/drawing/2014/main" id="{BE8A6096-4791-4063-B715-2E936BC2C891}"/>
                </a:ext>
              </a:extLst>
            </p:cNvPr>
            <p:cNvSpPr txBox="1"/>
            <p:nvPr/>
          </p:nvSpPr>
          <p:spPr>
            <a:xfrm>
              <a:off x="2717663" y="7334592"/>
              <a:ext cx="9254676" cy="2569647"/>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The system will become a permanent installation at PSEC (Warrendale, PA) for demonstration.  Continual improvement is planned to implement true bidirectional charging, compacting, and integration with PSEC’s system-level microgrid controller.</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grpSp>
      <p:sp>
        <p:nvSpPr>
          <p:cNvPr id="280" name="Shape 113">
            <a:extLst>
              <a:ext uri="{FF2B5EF4-FFF2-40B4-BE49-F238E27FC236}">
                <a16:creationId xmlns:a16="http://schemas.microsoft.com/office/drawing/2014/main" id="{C2BDA0F4-E857-4FFD-BC8C-A99B6971C87F}"/>
              </a:ext>
            </a:extLst>
          </p:cNvPr>
          <p:cNvSpPr txBox="1"/>
          <p:nvPr/>
        </p:nvSpPr>
        <p:spPr>
          <a:xfrm>
            <a:off x="31404390" y="14066592"/>
            <a:ext cx="4464560" cy="2179268"/>
          </a:xfrm>
          <a:prstGeom prst="rect">
            <a:avLst/>
          </a:prstGeom>
          <a:noFill/>
          <a:ln>
            <a:noFill/>
          </a:ln>
        </p:spPr>
        <p:txBody>
          <a:bodyPr lIns="62335" tIns="62335" rIns="62335" bIns="62335" anchor="t" anchorCtr="0">
            <a:noAutofit/>
          </a:bodyPr>
          <a:lstStyle/>
          <a:p>
            <a:pPr algn="just">
              <a:buClr>
                <a:schemeClr val="dk1"/>
              </a:buClr>
              <a:buSzPct val="25000"/>
            </a:pPr>
            <a:r>
              <a:rPr lang="en-US" sz="3400" b="1" u="sng" dirty="0">
                <a:solidFill>
                  <a:schemeClr val="dk1"/>
                </a:solidFill>
                <a:latin typeface="Times New Roman" panose="02020603050405020304" pitchFamily="18" charset="0"/>
                <a:ea typeface="Georgia"/>
                <a:cs typeface="Times New Roman" panose="02020603050405020304" pitchFamily="18" charset="0"/>
                <a:sym typeface="Georgia"/>
              </a:rPr>
              <a:t>Accuracy (Error%)</a:t>
            </a:r>
            <a:endParaRPr lang="en-US" sz="3400" dirty="0">
              <a:solidFill>
                <a:schemeClr val="dk1"/>
              </a:solidFill>
              <a:latin typeface="Times New Roman" panose="02020603050405020304" pitchFamily="18" charset="0"/>
              <a:ea typeface="Georgia"/>
              <a:cs typeface="Times New Roman" panose="02020603050405020304" pitchFamily="18" charset="0"/>
              <a:sym typeface="Georgia"/>
            </a:endParaRPr>
          </a:p>
          <a:p>
            <a:pPr algn="just">
              <a:buClr>
                <a:schemeClr val="dk1"/>
              </a:buClr>
              <a:buSzPct val="25000"/>
            </a:pPr>
            <a:endParaRPr lang="en-US" sz="1000" dirty="0">
              <a:solidFill>
                <a:schemeClr val="dk1"/>
              </a:solidFill>
              <a:latin typeface="Times New Roman" panose="02020603050405020304" pitchFamily="18" charset="0"/>
              <a:ea typeface="Georgia"/>
              <a:cs typeface="Times New Roman" panose="02020603050405020304" pitchFamily="18" charset="0"/>
              <a:sym typeface="Georgia"/>
            </a:endParaRP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a. Charge to target:      &lt; 1%</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b. Discharge to target: &lt; 1%</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c. Metered Data:          &lt; 1%</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d. Estimated time:        &lt; 5%</a:t>
            </a:r>
          </a:p>
          <a:p>
            <a:pPr algn="just">
              <a:buClr>
                <a:schemeClr val="dk1"/>
              </a:buClr>
              <a:buSzPct val="25000"/>
            </a:pPr>
            <a:endParaRPr lang="en-US" sz="2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281" name="Shape 113">
            <a:extLst>
              <a:ext uri="{FF2B5EF4-FFF2-40B4-BE49-F238E27FC236}">
                <a16:creationId xmlns:a16="http://schemas.microsoft.com/office/drawing/2014/main" id="{56019757-9EDC-4737-B2A7-7E9FCAE7B9ED}"/>
              </a:ext>
            </a:extLst>
          </p:cNvPr>
          <p:cNvSpPr txBox="1"/>
          <p:nvPr/>
        </p:nvSpPr>
        <p:spPr>
          <a:xfrm>
            <a:off x="26094066" y="16672209"/>
            <a:ext cx="9522586" cy="733622"/>
          </a:xfrm>
          <a:prstGeom prst="rect">
            <a:avLst/>
          </a:prstGeom>
          <a:noFill/>
          <a:ln>
            <a:noFill/>
          </a:ln>
        </p:spPr>
        <p:txBody>
          <a:bodyPr lIns="62335" tIns="62335" rIns="62335" bIns="62335" anchor="t" anchorCtr="0">
            <a:noAutofit/>
          </a:bodyPr>
          <a:lstStyle/>
          <a:p>
            <a:pPr algn="just">
              <a:buClr>
                <a:schemeClr val="dk1"/>
              </a:buClr>
              <a:buSzPct val="25000"/>
            </a:pPr>
            <a:r>
              <a:rPr lang="en-US" sz="3400" b="1" u="sng" dirty="0">
                <a:solidFill>
                  <a:schemeClr val="dk1"/>
                </a:solidFill>
                <a:latin typeface="Times New Roman" panose="02020603050405020304" pitchFamily="18" charset="0"/>
                <a:ea typeface="Georgia"/>
                <a:cs typeface="Times New Roman" panose="02020603050405020304" pitchFamily="18" charset="0"/>
                <a:sym typeface="Georgia"/>
              </a:rPr>
              <a:t>Safety</a:t>
            </a:r>
            <a:r>
              <a:rPr lang="en-US" sz="3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all contactors open upon communication error</a:t>
            </a:r>
            <a:endParaRPr lang="en" sz="3400" u="sng"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sp>
        <p:nvSpPr>
          <p:cNvPr id="282" name="Shape 113">
            <a:extLst>
              <a:ext uri="{FF2B5EF4-FFF2-40B4-BE49-F238E27FC236}">
                <a16:creationId xmlns:a16="http://schemas.microsoft.com/office/drawing/2014/main" id="{7FB83802-47EA-426C-B892-61BEEB06453A}"/>
              </a:ext>
            </a:extLst>
          </p:cNvPr>
          <p:cNvSpPr txBox="1"/>
          <p:nvPr/>
        </p:nvSpPr>
        <p:spPr>
          <a:xfrm>
            <a:off x="26136414" y="14087193"/>
            <a:ext cx="6611815" cy="3068789"/>
          </a:xfrm>
          <a:prstGeom prst="rect">
            <a:avLst/>
          </a:prstGeom>
          <a:noFill/>
          <a:ln>
            <a:noFill/>
          </a:ln>
        </p:spPr>
        <p:txBody>
          <a:bodyPr lIns="62335" tIns="62335" rIns="62335" bIns="62335" anchor="t" anchorCtr="0">
            <a:noAutofit/>
          </a:bodyPr>
          <a:lstStyle/>
          <a:p>
            <a:pPr algn="just">
              <a:buClr>
                <a:schemeClr val="dk1"/>
              </a:buClr>
              <a:buSzPct val="25000"/>
            </a:pPr>
            <a:r>
              <a:rPr lang="en-US" sz="3400" b="1" u="sng" dirty="0">
                <a:solidFill>
                  <a:schemeClr val="dk1"/>
                </a:solidFill>
                <a:latin typeface="Times New Roman" panose="02020603050405020304" pitchFamily="18" charset="0"/>
                <a:ea typeface="Georgia"/>
                <a:cs typeface="Times New Roman" panose="02020603050405020304" pitchFamily="18" charset="0"/>
                <a:sym typeface="Georgia"/>
              </a:rPr>
              <a:t>Speed (Constant Rates)</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a:t>
            </a:r>
          </a:p>
          <a:p>
            <a:pPr algn="just">
              <a:buClr>
                <a:schemeClr val="dk1"/>
              </a:buClr>
              <a:buSzPct val="25000"/>
            </a:pPr>
            <a:endParaRPr lang="en-US" sz="1000" b="1" dirty="0">
              <a:solidFill>
                <a:schemeClr val="dk1"/>
              </a:solidFill>
              <a:latin typeface="Times New Roman" panose="02020603050405020304" pitchFamily="18" charset="0"/>
              <a:ea typeface="Georgia"/>
              <a:cs typeface="Times New Roman" panose="02020603050405020304" pitchFamily="18" charset="0"/>
              <a:sym typeface="Georgia"/>
            </a:endParaRP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a. Full charge: 6hr @ 3kW</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b. Full Discharge: 1.8hr @ 10kW</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c. Charge-Discharge cycle: 90s</a:t>
            </a:r>
          </a:p>
          <a:p>
            <a:pPr algn="just">
              <a:buClr>
                <a:schemeClr val="dk1"/>
              </a:buClr>
              <a:buSzPct val="25000"/>
            </a:pP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d. Discharge-Charge cycle: 15s</a:t>
            </a:r>
          </a:p>
          <a:p>
            <a:pPr algn="just">
              <a:buClr>
                <a:schemeClr val="dk1"/>
              </a:buClr>
              <a:buSzPct val="25000"/>
            </a:pPr>
            <a:endParaRPr lang="en" sz="28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sp>
        <p:nvSpPr>
          <p:cNvPr id="288" name="Shape 113">
            <a:extLst>
              <a:ext uri="{FF2B5EF4-FFF2-40B4-BE49-F238E27FC236}">
                <a16:creationId xmlns:a16="http://schemas.microsoft.com/office/drawing/2014/main" id="{CCB748EB-E141-40FC-AC6C-B0D31EB07F8C}"/>
              </a:ext>
            </a:extLst>
          </p:cNvPr>
          <p:cNvSpPr txBox="1"/>
          <p:nvPr/>
        </p:nvSpPr>
        <p:spPr>
          <a:xfrm>
            <a:off x="998118" y="7453948"/>
            <a:ext cx="5508190" cy="2812113"/>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exacerbated with the rise of intermittent renewable energy sources like solar and wind., which cause further </a:t>
            </a:r>
            <a:r>
              <a:rPr lang="en-US" sz="3400" dirty="0">
                <a:solidFill>
                  <a:schemeClr val="bg1"/>
                </a:solidFill>
                <a:latin typeface="Times New Roman" panose="02020603050405020304" pitchFamily="18" charset="0"/>
                <a:ea typeface="Georgia"/>
                <a:cs typeface="Times New Roman" panose="02020603050405020304" pitchFamily="18" charset="0"/>
                <a:sym typeface="Georgia"/>
              </a:rPr>
              <a:t>ssssssssssssssss</a:t>
            </a:r>
            <a:endParaRPr lang="en" sz="3400" dirty="0">
              <a:solidFill>
                <a:schemeClr val="bg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sp>
        <p:nvSpPr>
          <p:cNvPr id="289" name="Shape 113">
            <a:extLst>
              <a:ext uri="{FF2B5EF4-FFF2-40B4-BE49-F238E27FC236}">
                <a16:creationId xmlns:a16="http://schemas.microsoft.com/office/drawing/2014/main" id="{8BF4350F-64CB-46A6-94EC-B43BC3DADB85}"/>
              </a:ext>
            </a:extLst>
          </p:cNvPr>
          <p:cNvSpPr txBox="1"/>
          <p:nvPr/>
        </p:nvSpPr>
        <p:spPr>
          <a:xfrm>
            <a:off x="996180" y="9596353"/>
            <a:ext cx="9479623" cy="5726964"/>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fluctuations in the  energy generation and consumption throughout the day.</a:t>
            </a:r>
          </a:p>
          <a:p>
            <a:pPr algn="just">
              <a:buClr>
                <a:schemeClr val="dk1"/>
              </a:buClr>
              <a:buSzPct val="25000"/>
            </a:pPr>
            <a:r>
              <a:rPr lang="en-US" sz="4400" dirty="0">
                <a:solidFill>
                  <a:schemeClr val="dk1"/>
                </a:solidFill>
                <a:latin typeface="Times New Roman" panose="02020603050405020304" pitchFamily="18" charset="0"/>
                <a:ea typeface="Georgia"/>
                <a:cs typeface="Times New Roman" panose="02020603050405020304" pitchFamily="18" charset="0"/>
                <a:sym typeface="Georgia"/>
              </a:rPr>
              <a:t>			         ------</a:t>
            </a:r>
          </a:p>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Vehicle to Grid (V2G) is an emerging technology in the power systems field. The V2G  paradigm sees electric vehicles as potential mobile energy storage units – the high capacity batteries can be charged when grid demand is low and also discharged back to the grid during periods of high demand.  </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pic>
        <p:nvPicPr>
          <p:cNvPr id="1044" name="Picture 20">
            <a:extLst>
              <a:ext uri="{FF2B5EF4-FFF2-40B4-BE49-F238E27FC236}">
                <a16:creationId xmlns:a16="http://schemas.microsoft.com/office/drawing/2014/main" id="{A9319D5E-0BF6-460E-A4DE-892619A8258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54644"/>
          <a:stretch/>
        </p:blipFill>
        <p:spPr bwMode="auto">
          <a:xfrm>
            <a:off x="2540032" y="14836529"/>
            <a:ext cx="6227865" cy="2779767"/>
          </a:xfrm>
          <a:prstGeom prst="rect">
            <a:avLst/>
          </a:prstGeom>
          <a:noFill/>
          <a:extLst>
            <a:ext uri="{909E8E84-426E-40DD-AFC4-6F175D3DCCD1}">
              <a14:hiddenFill xmlns:a14="http://schemas.microsoft.com/office/drawing/2010/main">
                <a:solidFill>
                  <a:srgbClr val="FFFFFF"/>
                </a:solidFill>
              </a14:hiddenFill>
            </a:ext>
          </a:extLst>
        </p:spPr>
      </p:pic>
      <p:sp>
        <p:nvSpPr>
          <p:cNvPr id="293" name="Shape 113">
            <a:extLst>
              <a:ext uri="{FF2B5EF4-FFF2-40B4-BE49-F238E27FC236}">
                <a16:creationId xmlns:a16="http://schemas.microsoft.com/office/drawing/2014/main" id="{3BCD0C5A-7979-41D2-8B8C-FBE94A02B6EB}"/>
              </a:ext>
            </a:extLst>
          </p:cNvPr>
          <p:cNvSpPr txBox="1"/>
          <p:nvPr/>
        </p:nvSpPr>
        <p:spPr>
          <a:xfrm>
            <a:off x="946096" y="17769199"/>
            <a:ext cx="9479623" cy="2492286"/>
          </a:xfrm>
          <a:prstGeom prst="rect">
            <a:avLst/>
          </a:prstGeom>
          <a:noFill/>
          <a:ln>
            <a:noFill/>
          </a:ln>
        </p:spPr>
        <p:txBody>
          <a:bodyPr lIns="62335" tIns="62335" rIns="62335" bIns="62335" anchor="t" anchorCtr="0">
            <a:noAutofit/>
          </a:bodyPr>
          <a:lstStyle/>
          <a:p>
            <a:pPr algn="just">
              <a:buClr>
                <a:schemeClr val="dk1"/>
              </a:buClr>
              <a:buSzPct val="25000"/>
            </a:pPr>
            <a:r>
              <a:rPr lang="en-US" sz="3400" dirty="0">
                <a:solidFill>
                  <a:schemeClr val="dk1"/>
                </a:solidFill>
                <a:latin typeface="Times New Roman" panose="02020603050405020304" pitchFamily="18" charset="0"/>
                <a:ea typeface="Georgia"/>
                <a:cs typeface="Times New Roman" panose="02020603050405020304" pitchFamily="18" charset="0"/>
                <a:sym typeface="Georgia"/>
              </a:rPr>
              <a:t>This selective power flow can help balance generation and demand, thereby 1. increasing efficiency, 2. reducing system strain, and 3. decreasing the risk of failure and black outs.</a:t>
            </a:r>
            <a:endParaRPr lang="en" sz="3400" dirty="0">
              <a:solidFill>
                <a:schemeClr val="dk1"/>
              </a:solidFill>
              <a:highlight>
                <a:srgbClr val="FFFF00"/>
              </a:highlight>
              <a:latin typeface="Times New Roman" panose="02020603050405020304" pitchFamily="18" charset="0"/>
              <a:ea typeface="Georgia"/>
              <a:cs typeface="Times New Roman" panose="02020603050405020304" pitchFamily="18" charset="0"/>
              <a:sym typeface="Georgia"/>
            </a:endParaRPr>
          </a:p>
        </p:txBody>
      </p:sp>
      <p:pic>
        <p:nvPicPr>
          <p:cNvPr id="7" name="Picture 6">
            <a:extLst>
              <a:ext uri="{FF2B5EF4-FFF2-40B4-BE49-F238E27FC236}">
                <a16:creationId xmlns:a16="http://schemas.microsoft.com/office/drawing/2014/main" id="{F6A1B738-607B-4260-975E-CE5D310E0BA3}"/>
              </a:ext>
            </a:extLst>
          </p:cNvPr>
          <p:cNvPicPr>
            <a:picLocks noChangeAspect="1"/>
          </p:cNvPicPr>
          <p:nvPr/>
        </p:nvPicPr>
        <p:blipFill>
          <a:blip r:embed="rId14"/>
          <a:stretch>
            <a:fillRect/>
          </a:stretch>
        </p:blipFill>
        <p:spPr>
          <a:xfrm>
            <a:off x="437455" y="404127"/>
            <a:ext cx="5154018" cy="3276547"/>
          </a:xfrm>
          <a:prstGeom prst="rect">
            <a:avLst/>
          </a:prstGeom>
        </p:spPr>
      </p:pic>
      <p:pic>
        <p:nvPicPr>
          <p:cNvPr id="2050" name="Picture 1" descr="Image result for power duck curve">
            <a:extLst>
              <a:ext uri="{FF2B5EF4-FFF2-40B4-BE49-F238E27FC236}">
                <a16:creationId xmlns:a16="http://schemas.microsoft.com/office/drawing/2014/main" id="{C4AB98A2-2CFF-48A6-AFF4-79052E8D64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2192" y="7014424"/>
            <a:ext cx="3667833" cy="27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D467F-B5F2-4ACE-9B8E-802B1BF98C82}"/>
              </a:ext>
            </a:extLst>
          </p:cNvPr>
          <p:cNvPicPr>
            <a:picLocks noChangeAspect="1"/>
          </p:cNvPicPr>
          <p:nvPr/>
        </p:nvPicPr>
        <p:blipFill>
          <a:blip r:embed="rId2"/>
          <a:stretch>
            <a:fillRect/>
          </a:stretch>
        </p:blipFill>
        <p:spPr>
          <a:xfrm>
            <a:off x="430228" y="4548555"/>
            <a:ext cx="35715543" cy="20421599"/>
          </a:xfrm>
          <a:prstGeom prst="rect">
            <a:avLst/>
          </a:prstGeom>
        </p:spPr>
      </p:pic>
    </p:spTree>
    <p:extLst>
      <p:ext uri="{BB962C8B-B14F-4D97-AF65-F5344CB8AC3E}">
        <p14:creationId xmlns:p14="http://schemas.microsoft.com/office/powerpoint/2010/main" val="99709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B712C-FE8A-4C43-9700-28DD2B7305F3}"/>
              </a:ext>
            </a:extLst>
          </p:cNvPr>
          <p:cNvPicPr>
            <a:picLocks noChangeAspect="1"/>
          </p:cNvPicPr>
          <p:nvPr/>
        </p:nvPicPr>
        <p:blipFill>
          <a:blip r:embed="rId2"/>
          <a:stretch>
            <a:fillRect/>
          </a:stretch>
        </p:blipFill>
        <p:spPr>
          <a:xfrm>
            <a:off x="276749" y="5010286"/>
            <a:ext cx="35652157" cy="19068914"/>
          </a:xfrm>
          <a:prstGeom prst="rect">
            <a:avLst/>
          </a:prstGeom>
        </p:spPr>
      </p:pic>
    </p:spTree>
    <p:extLst>
      <p:ext uri="{BB962C8B-B14F-4D97-AF65-F5344CB8AC3E}">
        <p14:creationId xmlns:p14="http://schemas.microsoft.com/office/powerpoint/2010/main" val="4196983570"/>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15082</TotalTime>
  <Words>425</Words>
  <Application>Microsoft Office PowerPoint</Application>
  <PresentationFormat>Custom</PresentationFormat>
  <Paragraphs>38</Paragraphs>
  <Slides>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Times New Roman</vt:lpstr>
      <vt:lpstr>Arial</vt:lpstr>
      <vt:lpstr>simple-light-2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dc:creator>
  <cp:lastModifiedBy>Seth So</cp:lastModifiedBy>
  <cp:revision>352</cp:revision>
  <dcterms:modified xsi:type="dcterms:W3CDTF">2020-10-18T00:39:23Z</dcterms:modified>
</cp:coreProperties>
</file>